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9"/>
  </p:notesMasterIdLst>
  <p:handoutMasterIdLst>
    <p:handoutMasterId r:id="rId20"/>
  </p:handoutMasterIdLst>
  <p:sldIdLst>
    <p:sldId id="410" r:id="rId2"/>
    <p:sldId id="413" r:id="rId3"/>
    <p:sldId id="357" r:id="rId4"/>
    <p:sldId id="412" r:id="rId5"/>
    <p:sldId id="425" r:id="rId6"/>
    <p:sldId id="414" r:id="rId7"/>
    <p:sldId id="415" r:id="rId8"/>
    <p:sldId id="416" r:id="rId9"/>
    <p:sldId id="421" r:id="rId10"/>
    <p:sldId id="422" r:id="rId11"/>
    <p:sldId id="423" r:id="rId12"/>
    <p:sldId id="424" r:id="rId13"/>
    <p:sldId id="417" r:id="rId14"/>
    <p:sldId id="420" r:id="rId15"/>
    <p:sldId id="418" r:id="rId16"/>
    <p:sldId id="419" r:id="rId17"/>
    <p:sldId id="3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7722A"/>
    <a:srgbClr val="498398"/>
    <a:srgbClr val="5D4D79"/>
    <a:srgbClr val="7D9147"/>
    <a:srgbClr val="D4732C"/>
    <a:srgbClr val="48829B"/>
    <a:srgbClr val="5C4C76"/>
    <a:srgbClr val="7D914B"/>
    <a:srgbClr val="78933B"/>
    <a:srgbClr val="604A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90" autoAdjust="0"/>
    <p:restoredTop sz="75650"/>
  </p:normalViewPr>
  <p:slideViewPr>
    <p:cSldViewPr snapToGrid="0">
      <p:cViewPr varScale="1">
        <p:scale>
          <a:sx n="85" d="100"/>
          <a:sy n="85" d="100"/>
        </p:scale>
        <p:origin x="80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F0CA1B-CF8D-D841-753A-BB421C82EF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3749DA-D677-5005-3CAF-BE7FFEABE5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46F79C-F6A3-B849-ABE2-BE30273DC2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0609B-2765-A548-B2BD-E97BFCB790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56BBAF-EE9F-4D48-B3DA-748E4DBD4CF8}" type="datetimeFigureOut">
              <a:rPr lang="en-US" smtClean="0"/>
              <a:t>6/23/25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88FCF-0715-2948-AC3D-C3A199CA1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0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99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73A2D-E407-FD10-6FC1-7302967EC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474DA-3C04-5FB8-6E10-3ED0CE4D04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FAF737-7A21-5A59-D5B7-AD04FA767C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EA0299-0D82-FC6B-BA81-C2F178DEFE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23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F6ADFB-028E-EA80-DD56-486AA486B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742A5B-2B2C-21A9-4332-BFFFAC9BA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319A390-703E-FAFD-A449-493BFE8180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D1E66C-506B-CEC7-7EDC-A5DB4D02EB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3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A6134-9F0C-A6A6-9B22-7F2D64F4F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4FD6881-957F-DCD5-64C1-F987AE04EB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CE5D2-BBE5-4FB7-6705-F9299356A9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B0865-B50E-CE0F-92A1-C114CCCE9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286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F6C07-8181-35EE-C5FA-BE538ACB9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A61AB4-1A94-36E8-5254-8B4D782300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B4DB48-2230-4C71-8EA3-BD948A546F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F3FB7A-FA5C-F7E5-BABD-D70F769B8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618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5DE433-B341-A9CA-5048-A320E7335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CD745C-AFB1-874A-D558-34DAE1E94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29E6B1-691D-F83F-89B7-4F4B75519D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8F84D-543E-37E5-73C1-80C3925C0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83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7CA89-C748-BE45-6618-BEF5BDB90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FE4396-D403-B085-01CA-65E1921CA2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8ABC90-A5AB-B028-E40A-F777D83120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already working on point 4 about doing it on a real SCADA system. can mention energy innovation center.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3E6A0-B231-F2AD-78C6-4AA2B894EC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792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35768-3B8B-D68B-B814-FAEF488FD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DD9C6F-F5DF-81A4-2B2F-27E3A706BF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826F59-42A4-7490-C170-F324E976F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point #2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56CF6C-4AE9-D970-EAEA-06068CAC68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5104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E114C-E94A-8051-CFD2-4C5824675C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17306B-C545-2C3F-A465-522E043756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ED75C3-B9ED-A9D6-010B-4DAA634B3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9538D8-D36E-F52C-05D2-D2F7D17F1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12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Byzantine Fault Tolerance and consensus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161A12-81C7-A205-74A8-3BA4C72A0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703270-7C01-3E24-5215-12E8D465F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ABA638-6EF3-FB50-725F-B36B44F96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92A788-2866-96B5-8DAF-E4A5E56DC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213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7C22E0-DA9A-18AC-9728-CED70E0528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F00490-190F-DE2A-D5D3-82802BB5D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CB02E8-0331-DF1A-B410-1660AA2C1A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new components can have different protocols and might not work with existing stuff like you </a:t>
            </a:r>
            <a:r>
              <a:rPr lang="en-US" dirty="0" err="1"/>
              <a:t>dont</a:t>
            </a:r>
            <a:r>
              <a:rPr lang="en-US" dirty="0"/>
              <a:t> have to update your HMI </a:t>
            </a:r>
            <a:r>
              <a:rPr lang="en-US" dirty="0" err="1"/>
              <a:t>etc</a:t>
            </a:r>
            <a:r>
              <a:rPr lang="en-US" dirty="0"/>
              <a:t> when you are updating replicas</a:t>
            </a:r>
          </a:p>
          <a:p>
            <a:r>
              <a:rPr lang="en-US" dirty="0"/>
              <a:t>-  being able to seamlessly transfer control. how do you initiate a control transfer? you need a trusted administrator. easily initiate this without a lot of set up</a:t>
            </a:r>
          </a:p>
          <a:p>
            <a:r>
              <a:rPr lang="en-US" dirty="0"/>
              <a:t>- being able to compare system logs and tell if they are doing the same thing before we actually commit to using one particular system instance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53C25B-73F1-53D4-9BCB-536FD36DDD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17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96706-9540-FADB-9236-3829E8C34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68F4C4-5F86-4EDF-9B2F-1F9C5A4F22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3B25B6-5B8E-700D-C926-7EB902606F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6CA30-CEA9-84D0-15AC-91F2597AC5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2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7BDDB-4CA8-9E45-5A9C-54BB7A598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874037-3314-5142-25C6-9C9D08BFBB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44282A-D1B9-72D7-BBCE-6B7A2C71C5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F6799-D877-F7BE-40A3-61568DCE02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1548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89A99-7FC6-0C14-1FF5-CF1F37843E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DA1D05-A4BE-15EF-4F3B-4A890D4BE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1820F-8FBC-19BE-A39B-370E2C8FE3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emphasize the point about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F50D6-145A-3C12-D427-6581BC19D1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693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870C4-2F35-1EBC-C7B8-134609B8E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2463FF-415F-A2C5-2271-5AFE46284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356561-A626-12D7-3080-4F5B7CE166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4F918-3AFF-03F7-AA1F-55652F30D4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688FCF-0715-2948-AC3D-C3A199CA14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37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76932"/>
            <a:ext cx="277792" cy="6302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5572CAAC-985E-752C-1E01-B4A774734E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 descr="A yellow and white squares&#10;&#10;Description automatically generated">
            <a:extLst>
              <a:ext uri="{FF2B5EF4-FFF2-40B4-BE49-F238E27FC236}">
                <a16:creationId xmlns:a16="http://schemas.microsoft.com/office/drawing/2014/main" id="{C8BFE035-9704-9876-E1C5-D6B7632A819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</p:spTree>
    <p:extLst>
      <p:ext uri="{BB962C8B-B14F-4D97-AF65-F5344CB8AC3E}">
        <p14:creationId xmlns:p14="http://schemas.microsoft.com/office/powerpoint/2010/main" val="220489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 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064779"/>
            <a:ext cx="10758375" cy="3823690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83383223-7F09-6DDE-2C8B-58D6AB1826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92355" y="476789"/>
            <a:ext cx="10757717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Long Title on Two Lines and </a:t>
            </a:r>
            <a:br>
              <a:rPr lang="en-US" dirty="0"/>
            </a:br>
            <a:r>
              <a:rPr lang="en-US" dirty="0"/>
              <a:t>Bullet Single Column</a:t>
            </a: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AA0380C-E8E8-C0F3-EDF9-9F683F6E6D9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F74690-6671-D291-EC87-CA8846DA30D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07E24A-4E49-5599-84DB-30C2A8933834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BF1D60-2D80-FEA5-0FE3-35D6EDB5B15A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B0279DBE-F32D-C2F8-3A85-1C103D259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E62A169-E5D9-5F83-2244-4BF760805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308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Doub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Double Column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2194554-1D04-2814-ACCE-E31F088526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69C924-E29C-B20D-EB95-74627AA1B15B}"/>
              </a:ext>
            </a:extLst>
          </p:cNvPr>
          <p:cNvCxnSpPr>
            <a:cxnSpLocks/>
          </p:cNvCxnSpPr>
          <p:nvPr userDrawn="1"/>
        </p:nvCxnSpPr>
        <p:spPr>
          <a:xfrm flipV="1">
            <a:off x="6380190" y="168451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6439A8D-FB4A-4E5C-E063-CB604402D698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B90C570-9A5A-BB37-3FAC-29DEB411CC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2C21A3F-5401-B65E-26AA-ED64C5DDF2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1D655C7-8571-AFB6-199A-D1CB208DDA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16780" y="1668249"/>
            <a:ext cx="4929802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DAB78245-F602-B59D-9347-42493BDA6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9C2A7353-D238-C42C-5A37-A6A4C59418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4D2F-F092-A5C2-4ADB-7545E59219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5D30BAD-B66E-14B9-51E9-3F07B1A224E0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CC1D99E-6DDC-46D6-51A7-59C0B288E11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1DFE39-A137-1952-9F19-F2291ED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48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Three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1864890"/>
            <a:ext cx="3314831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8218822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151092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32F433CF-6D20-93B3-2EED-7B484C355C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2BCEE525-390A-89DB-7DFE-B260ECAD7B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48B225-FA33-4F67-2EC2-996B8498CA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55B13DC-1F34-EF46-314D-954819FE9735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471BE1D-9104-31BF-8433-E258C94C444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E6DAB32-396F-E3AC-97E0-3294662D9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481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Four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Four Columns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7F221C7-D2C2-B9E7-D88F-EEAA59389135}"/>
              </a:ext>
            </a:extLst>
          </p:cNvPr>
          <p:cNvCxnSpPr>
            <a:cxnSpLocks/>
          </p:cNvCxnSpPr>
          <p:nvPr userDrawn="1"/>
        </p:nvCxnSpPr>
        <p:spPr>
          <a:xfrm flipV="1">
            <a:off x="91152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1864890"/>
            <a:ext cx="2528249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0AC577-0C87-7A68-EE19-2E7C06246C8E}"/>
              </a:ext>
            </a:extLst>
          </p:cNvPr>
          <p:cNvCxnSpPr>
            <a:cxnSpLocks/>
          </p:cNvCxnSpPr>
          <p:nvPr userDrawn="1"/>
        </p:nvCxnSpPr>
        <p:spPr>
          <a:xfrm flipV="1">
            <a:off x="6372056" y="1881152"/>
            <a:ext cx="0" cy="37910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7753F216-AF7E-6457-D2FB-51903EBD93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80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665EE6F-364C-2188-06AD-856CA22E7EC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2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B9560F0-A4F7-998E-3EE4-F272C010716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0019F25-3E8B-6B27-5884-FC5F1FA3A6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34899" y="1510929"/>
            <a:ext cx="2528249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0EF860DD-ED13-CD0A-ECF9-9E4118B3E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B619028-9DFD-7A8D-B821-5088F87A84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DBDFA8-C927-71D9-6DF8-E047A9FF2E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A8D290B1-093A-50FF-2B97-B10D49C4639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6DE2519-9A40-BE1F-019D-1EC1D2273B2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61204AF-21F7-848E-0850-19ECE92C1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5000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0"/>
            <a:ext cx="4588917" cy="547551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44FD647-5EFF-6074-722B-992407D56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F2C3778A-395F-6D6F-B61E-2267DF0B0A2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85E4E4-53BD-0F46-8ACB-5776BEAC35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564D912-22A0-4427-9D4C-0D75645A9082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DCF51-DA31-4F55-134F-3DE1A518E5D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F89F09-3AE1-8033-484B-69DF75FDB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2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6" y="476789"/>
            <a:ext cx="6204858" cy="126270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2182119"/>
            <a:ext cx="6204859" cy="3293396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2" name="Picture Placeholder 25">
            <a:extLst>
              <a:ext uri="{FF2B5EF4-FFF2-40B4-BE49-F238E27FC236}">
                <a16:creationId xmlns:a16="http://schemas.microsoft.com/office/drawing/2014/main" id="{BF42B0EF-8909-7468-F082-C9F1E8101C1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601478" y="2182112"/>
            <a:ext cx="4588917" cy="329339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97C2FF5E-9BA9-91BD-249D-600919BDE5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01479" y="-1"/>
            <a:ext cx="2299606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2AEAC185-E13A-A5FD-4782-25E848DA50A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07632" y="-1"/>
            <a:ext cx="2182763" cy="2084437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097042-D80D-9A21-0DDA-A84F6E204F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A80128F-61DB-0803-CD9F-B6E694850C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6310A6-FA49-9F25-70D1-BB75017DAA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3FC94D0-D2D8-E866-84BD-34C4A1FE1E6E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532FFB3-0B30-5D83-0D16-9E74FF94D4BD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9CFE00-A3D9-EF2B-AE43-53B95F3A3F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739495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224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22FD0CD-FD04-8634-D7B8-F280B324DE9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34717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7C0FE-2BC5-D429-70D8-1C8427B99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98459" y="4072419"/>
            <a:ext cx="3314831" cy="1824983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02228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529CBE9-E801-6775-C916-FBB425AF86E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434717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AEC8527-411E-5E2C-A2A5-FE0BFC4B091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699" y="3730079"/>
            <a:ext cx="3314830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FD510753-FC6C-D6C7-BD56-236A18A15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98459" y="3730079"/>
            <a:ext cx="3314831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1A76968C-9584-75B6-412C-8D813D3B83C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5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15BE7786-E223-E932-8AE6-4FE1F9A0C80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69423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9" name="Picture Placeholder 25">
            <a:extLst>
              <a:ext uri="{FF2B5EF4-FFF2-40B4-BE49-F238E27FC236}">
                <a16:creationId xmlns:a16="http://schemas.microsoft.com/office/drawing/2014/main" id="{26B98ED2-BB52-5285-74C3-25BBC2602D2D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441041" y="1471966"/>
            <a:ext cx="3325647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932D740-15B7-BE66-6FDD-D5D44D39556A}"/>
              </a:ext>
            </a:extLst>
          </p:cNvPr>
          <p:cNvCxnSpPr>
            <a:cxnSpLocks/>
          </p:cNvCxnSpPr>
          <p:nvPr userDrawn="1"/>
        </p:nvCxnSpPr>
        <p:spPr>
          <a:xfrm flipV="1">
            <a:off x="8226735" y="1494268"/>
            <a:ext cx="0" cy="442543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2678A04-4CB9-5E5F-8922-C82DAC0D3A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B8ABE138-7BB7-C38F-5FA9-E98883B0B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7CEDB7-42EB-1016-C1C5-A619558DFD7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A46C8BD-3459-64E9-9A03-60C5BBA8E8B6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85991CC-342F-DF49-EFAA-8D2519351CF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92953BE-70D6-4029-3D06-C6E722933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5579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Photos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F9D94BB-0800-CABF-5C41-80D1D663F9B7}"/>
              </a:ext>
            </a:extLst>
          </p:cNvPr>
          <p:cNvCxnSpPr>
            <a:cxnSpLocks/>
          </p:cNvCxnSpPr>
          <p:nvPr userDrawn="1"/>
        </p:nvCxnSpPr>
        <p:spPr>
          <a:xfrm flipV="1">
            <a:off x="3627157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4072419"/>
            <a:ext cx="2528249" cy="1833117"/>
          </a:xfrm>
        </p:spPr>
        <p:txBody>
          <a:bodyPr lIns="0" r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3" name="Picture Placeholder 25">
            <a:extLst>
              <a:ext uri="{FF2B5EF4-FFF2-40B4-BE49-F238E27FC236}">
                <a16:creationId xmlns:a16="http://schemas.microsoft.com/office/drawing/2014/main" id="{8503821B-8800-93EB-1508-DBC3BF76EB85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80876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Picture Placeholder 25">
            <a:extLst>
              <a:ext uri="{FF2B5EF4-FFF2-40B4-BE49-F238E27FC236}">
                <a16:creationId xmlns:a16="http://schemas.microsoft.com/office/drawing/2014/main" id="{9E6DE31D-5272-B0A2-9A99-944865B588A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724078" y="1471966"/>
            <a:ext cx="2528250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8" name="Picture Placeholder 25">
            <a:extLst>
              <a:ext uri="{FF2B5EF4-FFF2-40B4-BE49-F238E27FC236}">
                <a16:creationId xmlns:a16="http://schemas.microsoft.com/office/drawing/2014/main" id="{DF4C66CF-173B-7AD6-91BD-03863C58F9C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7809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37129CDB-7C11-80BA-1AF7-0AAA646EB93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32119" y="1471966"/>
            <a:ext cx="2528249" cy="2074121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1567848-DE76-D6C2-5C62-BB6511D67E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59206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6105651-C81E-E280-825C-160B87FF37A4}"/>
              </a:ext>
            </a:extLst>
          </p:cNvPr>
          <p:cNvCxnSpPr>
            <a:cxnSpLocks/>
          </p:cNvCxnSpPr>
          <p:nvPr userDrawn="1"/>
        </p:nvCxnSpPr>
        <p:spPr>
          <a:xfrm flipV="1">
            <a:off x="9124708" y="1483117"/>
            <a:ext cx="0" cy="443357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0D15CA9E-A822-C49E-51E7-F5E601FC933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9169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8" name="Text Placeholder 3">
            <a:extLst>
              <a:ext uri="{FF2B5EF4-FFF2-40B4-BE49-F238E27FC236}">
                <a16:creationId xmlns:a16="http://schemas.microsoft.com/office/drawing/2014/main" id="{7B1AF7D5-153A-D2D3-F2EC-4B55FC624AE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265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95935367-88BC-20C1-26A5-7EEA64EC778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469787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9F79719F-DCD6-82A5-AFB7-6DC3BCEE9C6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232119" y="3730079"/>
            <a:ext cx="2527716" cy="229382"/>
          </a:xfrm>
        </p:spPr>
        <p:txBody>
          <a:bodyPr lIns="0" rIns="0">
            <a:noAutofit/>
          </a:bodyPr>
          <a:lstStyle>
            <a:lvl1pPr marL="0" indent="0"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HEADING</a:t>
            </a:r>
          </a:p>
        </p:txBody>
      </p:sp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EB3DA9DE-5606-AC48-FD10-6073C15F5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6EB32608-F95A-51AD-ED30-B48F2763DF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7EE8D0-4508-EF4F-D27F-63ED26650A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E1DF28D-665E-00A9-A6E5-4E1D9E17D85B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1F4B1D-B764-73A0-040D-663EE460B8D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2DDB0A-EF86-3ADF-05B1-E85855703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3202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Three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3314830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698458" y="3391409"/>
            <a:ext cx="3314832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05219" y="3391409"/>
            <a:ext cx="3344331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3329020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4698924" y="3219434"/>
            <a:ext cx="332902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8402639" y="3219434"/>
            <a:ext cx="3324331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77152"/>
            <a:ext cx="3314830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98458" y="2077152"/>
            <a:ext cx="3314832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05520" y="2077152"/>
            <a:ext cx="3310161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820CC089-69CB-55F5-2BFE-68930202E2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64E49A5-9571-BD79-6E77-79782D5CBB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9DCC3B-8EF8-A898-3D54-0E9E1E353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42D0681-3706-00B3-09CD-2C846D45F75C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FB3588-F35B-0F4C-2E5F-F8A73973CF49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FC3CECC-B116-8CF1-E6B3-5217A1266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3F77309-F489-83C1-52B5-C626367A3E30}"/>
              </a:ext>
            </a:extLst>
          </p:cNvPr>
          <p:cNvGrpSpPr/>
          <p:nvPr userDrawn="1"/>
        </p:nvGrpSpPr>
        <p:grpSpPr>
          <a:xfrm>
            <a:off x="4505931" y="2084364"/>
            <a:ext cx="3705825" cy="3482502"/>
            <a:chOff x="4505931" y="1483117"/>
            <a:chExt cx="3705825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62480D1-5BE9-85AA-D831-01E525CAE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505931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50CA4E-790E-4F32-BE0C-4D8422776FF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821175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8060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With Sta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Four Columns With Stats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9" y="3391409"/>
            <a:ext cx="2528249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2C05D48C-4AA9-32C3-E59C-78282BD054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348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DA69184-351A-0F32-D962-F3CA1B334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8099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87F8D9E-0BB7-F906-7378-3D6CF1D72D3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221300" y="3391409"/>
            <a:ext cx="2528249" cy="2175457"/>
          </a:xfrm>
        </p:spPr>
        <p:txBody>
          <a:bodyPr lIns="0" rIns="0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5C99115-6B72-C340-796D-3E733B71839E}"/>
              </a:ext>
            </a:extLst>
          </p:cNvPr>
          <p:cNvCxnSpPr>
            <a:cxnSpLocks/>
          </p:cNvCxnSpPr>
          <p:nvPr userDrawn="1"/>
        </p:nvCxnSpPr>
        <p:spPr>
          <a:xfrm>
            <a:off x="9808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0F604-CA1F-0669-2E3C-6AA4B801DD0A}"/>
              </a:ext>
            </a:extLst>
          </p:cNvPr>
          <p:cNvCxnSpPr>
            <a:cxnSpLocks/>
          </p:cNvCxnSpPr>
          <p:nvPr userDrawn="1"/>
        </p:nvCxnSpPr>
        <p:spPr>
          <a:xfrm>
            <a:off x="3712787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5C2D500-9154-9D1F-C8A9-0D0517B59B3D}"/>
              </a:ext>
            </a:extLst>
          </p:cNvPr>
          <p:cNvCxnSpPr>
            <a:cxnSpLocks/>
          </p:cNvCxnSpPr>
          <p:nvPr userDrawn="1"/>
        </p:nvCxnSpPr>
        <p:spPr>
          <a:xfrm>
            <a:off x="6467276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160B4-2EED-FD55-FFE7-F8A092B935B7}"/>
              </a:ext>
            </a:extLst>
          </p:cNvPr>
          <p:cNvCxnSpPr>
            <a:cxnSpLocks/>
          </p:cNvCxnSpPr>
          <p:nvPr userDrawn="1"/>
        </p:nvCxnSpPr>
        <p:spPr>
          <a:xfrm>
            <a:off x="9187898" y="3219434"/>
            <a:ext cx="2539072" cy="0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EB21BC-21F4-9D49-0387-C87A447C1F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699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5DCE979-2646-9A6E-BBB2-970179C136F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712321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0F17997-C88B-CC9B-4471-FD928534E2E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66810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4787DC20-676B-B7E2-16D2-8D4A989B899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87432" y="2029652"/>
            <a:ext cx="2528249" cy="1126014"/>
          </a:xfrm>
        </p:spPr>
        <p:txBody>
          <a:bodyPr lIns="0" rIns="0" anchor="ctr" anchorCtr="0">
            <a:normAutofit/>
          </a:bodyPr>
          <a:lstStyle>
            <a:lvl1pPr marL="0" indent="0">
              <a:buNone/>
              <a:defRPr sz="8000" b="1">
                <a:solidFill>
                  <a:schemeClr val="accent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#1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5587C790-D6C0-D378-FD8E-5C267613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3604DA33-9E99-4A29-62B7-894EB4019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C5FBF-6C70-243B-0721-B74A98859A2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284C8EE-16B5-EA52-9A98-72533E9D8D43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71631E-8636-E450-B3CE-46E0E4C0A8DB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54D7F38-6F14-D4F8-D04A-C202DB8EBA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5B137F2-25B5-7717-257C-17F1F1DFE0DA}"/>
              </a:ext>
            </a:extLst>
          </p:cNvPr>
          <p:cNvGrpSpPr/>
          <p:nvPr userDrawn="1"/>
        </p:nvGrpSpPr>
        <p:grpSpPr>
          <a:xfrm>
            <a:off x="3627157" y="2022440"/>
            <a:ext cx="5473801" cy="3544426"/>
            <a:chOff x="3627157" y="1483117"/>
            <a:chExt cx="5473801" cy="443357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EF8544AC-6979-B22A-8E44-FDC8BC6AE8BF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3627157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10860A8-D177-6A98-3F89-D24C86D18E74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6359206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0A3574D-A1F7-8059-B814-5576BAEA34A0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9100958" y="1483117"/>
              <a:ext cx="0" cy="443357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7803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24358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92328"/>
            <a:ext cx="277792" cy="63878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A21BA2-CBD7-B394-A582-C09ACEB5A1B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CA3AD5-ADF2-3BC8-C2BB-2C74DF4CD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9790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 State Ma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Pennsylvania State Map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34209" y="1923854"/>
            <a:ext cx="2415865" cy="2175458"/>
          </a:xfrm>
        </p:spPr>
        <p:txBody>
          <a:bodyPr lIns="0" rIns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4" name="Picture 3" descr="The state of Pennsylvania shows the locations of five campuses of the University of Pittsburgh in Bradford, Greensburg, Johnstown, Titusville and Pittsburgh. ">
            <a:extLst>
              <a:ext uri="{FF2B5EF4-FFF2-40B4-BE49-F238E27FC236}">
                <a16:creationId xmlns:a16="http://schemas.microsoft.com/office/drawing/2014/main" id="{89F00AF4-5EA3-85A6-C75A-9F7866445B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16690" y="1314940"/>
            <a:ext cx="8783733" cy="4940849"/>
          </a:xfrm>
          <a:prstGeom prst="rect">
            <a:avLst/>
          </a:prstGeom>
        </p:spPr>
      </p:pic>
      <p:sp>
        <p:nvSpPr>
          <p:cNvPr id="2" name="Slide Number Placeholder 4">
            <a:extLst>
              <a:ext uri="{FF2B5EF4-FFF2-40B4-BE49-F238E27FC236}">
                <a16:creationId xmlns:a16="http://schemas.microsoft.com/office/drawing/2014/main" id="{C996C664-A7F6-3D94-5037-21943AD9C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05F0E620-3733-EF2C-D737-289548BF80F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6CF825-D86C-A889-D7D5-C4F90DD2AB2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E96959F-3F2C-873A-5E7D-D95CD4D8598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456B25-B9F5-3773-9E05-EBD8703CB25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57E745-1830-217B-0D34-D7D29C5C9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263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 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0252D5-EE17-72EF-BB70-A64AACC24DEE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89B169-7AA1-0AE3-A738-B266F8D2D807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E7BBC2DF-BC4A-D79C-DCF6-9F42DA8B39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7" name="Picture 6" descr="A yellow and white squares&#10;&#10;Description automatically generated">
            <a:extLst>
              <a:ext uri="{FF2B5EF4-FFF2-40B4-BE49-F238E27FC236}">
                <a16:creationId xmlns:a16="http://schemas.microsoft.com/office/drawing/2014/main" id="{638A24B0-6E1E-DCEE-258F-F85CC34C5C4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84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 Questions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8"/>
            <a:ext cx="10757719" cy="948148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C4CC0A7-F07D-EBD8-DDE5-D3FF013030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DFC990-FDD5-4574-AA8A-D1DA181F9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03A0DC-9489-EA9B-34E8-069F06B0AF0A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8A5963-63B1-659E-6168-44AD14199691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0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 Thank Yo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630706"/>
            <a:ext cx="12053104" cy="1947023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1953809"/>
            <a:ext cx="10757719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Thank you.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B684C4-7AF4-5F90-62B2-6406750E9A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17A2DD4-5569-DCE6-8C65-0252143A76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D45C94-FB22-DB67-8B12-BA7FC3BF71BF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77EF01-9B43-B49F-0496-4371143CFBA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138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5957103" y="900897"/>
            <a:ext cx="277792" cy="116364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is is the main institutional mark of the University of Pittsburgh, in royal blue and gold. 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51" y="1952733"/>
            <a:ext cx="7613896" cy="236744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2EAE99-90F0-51B9-78DA-406FBD76CBBC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5A385E-3D46-CD82-151A-810BEDD2C966}"/>
              </a:ext>
            </a:extLst>
          </p:cNvPr>
          <p:cNvSpPr/>
          <p:nvPr userDrawn="1"/>
        </p:nvSpPr>
        <p:spPr>
          <a:xfrm>
            <a:off x="11914206" y="6580206"/>
            <a:ext cx="277794" cy="2777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790B55D0-8469-8BB8-E079-DE201388F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pic>
        <p:nvPicPr>
          <p:cNvPr id="11" name="Picture 10" descr="A yellow and white squares&#10;&#10;Description automatically generated">
            <a:extLst>
              <a:ext uri="{FF2B5EF4-FFF2-40B4-BE49-F238E27FC236}">
                <a16:creationId xmlns:a16="http://schemas.microsoft.com/office/drawing/2014/main" id="{8F6CAFD0-D584-550D-77DB-83BF26C5349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3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24" name="Picture 23" descr="This is the main institutional mark of the University of Pittsburgh. ">
            <a:extLst>
              <a:ext uri="{FF2B5EF4-FFF2-40B4-BE49-F238E27FC236}">
                <a16:creationId xmlns:a16="http://schemas.microsoft.com/office/drawing/2014/main" id="{6FB7554F-6CD8-D5F1-1C82-1445CAE971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289046" y="1952733"/>
            <a:ext cx="7613907" cy="236744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40FFB5-BAAC-BF69-DD00-EB11B442B87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0C187C-C68E-1872-6C8D-AD800E35DC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95313" y="6183518"/>
            <a:ext cx="396687" cy="3966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68E4196-B801-527E-1869-FE0091EAC022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8547A6-1472-6643-A7C3-0614E3531088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995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Gol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/>
          <a:stretch/>
        </p:blipFill>
        <p:spPr>
          <a:xfrm>
            <a:off x="138896" y="4373348"/>
            <a:ext cx="12053104" cy="220524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13C50966-A99F-798D-C58F-0D9886F674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15072"/>
            <a:ext cx="10757718" cy="332399"/>
          </a:xfrm>
        </p:spPr>
        <p:txBody>
          <a:bodyPr wrap="square" lIns="0" tIns="0" rIns="0" bIns="0">
            <a:normAutofit/>
          </a:bodyPr>
          <a:lstStyle>
            <a:lvl1pPr marL="0" indent="0" algn="ctr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err="1"/>
              <a:t>www.urlgoeshere.com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626E00A5-2C40-95C5-F409-73F2D3F399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4741122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ctr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  <p:pic>
        <p:nvPicPr>
          <p:cNvPr id="5" name="Picture 4" descr="This is the main institutional mark of the University of Pittsburgh, in royal blue and gold. ">
            <a:extLst>
              <a:ext uri="{FF2B5EF4-FFF2-40B4-BE49-F238E27FC236}">
                <a16:creationId xmlns:a16="http://schemas.microsoft.com/office/drawing/2014/main" id="{B1CF8824-230E-A55C-8536-05C488C109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289051" y="1563095"/>
            <a:ext cx="7613896" cy="23674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271648-F117-DFA1-1C31-3B9A0D4C39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1DF55A-8BB2-3B33-D371-86C71DB8B11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11012CB-6557-8DFA-EBD7-51B806C2DD5B}"/>
              </a:ext>
            </a:extLst>
          </p:cNvPr>
          <p:cNvSpPr/>
          <p:nvPr userDrawn="1"/>
        </p:nvSpPr>
        <p:spPr>
          <a:xfrm>
            <a:off x="0" y="276932"/>
            <a:ext cx="277792" cy="6300797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85FC82-33E7-013B-6909-1A92FFD178C0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67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and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1D5C38DC-3007-7244-816B-56782237BE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b="4187"/>
          <a:stretch/>
        </p:blipFill>
        <p:spPr>
          <a:xfrm>
            <a:off x="138896" y="4630707"/>
            <a:ext cx="12053104" cy="1947894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6" y="5115072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6" y="5624358"/>
            <a:ext cx="10758377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6000" y="762000"/>
            <a:ext cx="277792" cy="119142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2485674"/>
            <a:ext cx="10757719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0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and Gold Title Slide </a:t>
            </a:r>
            <a:br>
              <a:rPr lang="en-US" dirty="0"/>
            </a:br>
            <a:r>
              <a:rPr lang="en-US" dirty="0"/>
              <a:t>Without Photo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275037A-211A-0260-E975-502EF34575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342689" y="362275"/>
            <a:ext cx="2407715" cy="748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44B56F-DBF0-5E24-D0D7-7E9B61823D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4D2ED6-4301-65EC-735C-BFB59AE47C8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C8B43FE5-DF06-EE45-EB33-BE52700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5617"/>
            <a:ext cx="10757718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8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White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7793"/>
            <a:ext cx="277792" cy="63024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D13415A7-A6AE-1C88-17A4-5C4AA874D05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9CC510-FD1E-1969-8852-213CF8753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337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 With Photo">
    <p:bg>
      <p:bgPr>
        <a:solidFill>
          <a:srgbClr val="0035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80849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Blue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67650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76936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8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800739" y="3057261"/>
            <a:ext cx="277792" cy="73236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1"/>
            <a:ext cx="277794" cy="2793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50669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rgbClr val="FFC0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2776" y="499410"/>
            <a:ext cx="2407715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01478" y="-1"/>
            <a:ext cx="4588917" cy="6857989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7031A7-4AB0-D3F7-241B-0D14F8E4A5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53E899-DD0D-7B16-0945-6CD3D3BA91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4381940"/>
            <a:ext cx="2546095" cy="0"/>
          </a:xfrm>
          <a:prstGeom prst="line">
            <a:avLst/>
          </a:prstGeom>
          <a:ln w="50800" cap="flat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255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old With Phot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surface with a black border&#10;&#10;Description automatically generated with medium confidence">
            <a:extLst>
              <a:ext uri="{FF2B5EF4-FFF2-40B4-BE49-F238E27FC236}">
                <a16:creationId xmlns:a16="http://schemas.microsoft.com/office/drawing/2014/main" id="{65AC2E60-2D04-DC4E-7120-2C38694351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522" r="38099" b="4187"/>
          <a:stretch/>
        </p:blipFill>
        <p:spPr>
          <a:xfrm>
            <a:off x="138896" y="4630707"/>
            <a:ext cx="7460975" cy="1947894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C5BACCB-11A0-E67D-A5BE-F5FD36B3E1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2355" y="2493055"/>
            <a:ext cx="6335545" cy="1666936"/>
          </a:xfrm>
        </p:spPr>
        <p:txBody>
          <a:bodyPr lIns="0" rIns="0">
            <a:normAutofit/>
          </a:bodyPr>
          <a:lstStyle>
            <a:lvl1pPr marL="0" indent="0" algn="l">
              <a:lnSpc>
                <a:spcPts val="5100"/>
              </a:lnSpc>
              <a:buFontTx/>
              <a:buNone/>
              <a:defRPr sz="5500" b="1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Gold Title Slide </a:t>
            </a:r>
            <a:br>
              <a:rPr lang="en-US" dirty="0"/>
            </a:br>
            <a:r>
              <a:rPr lang="en-US" dirty="0"/>
              <a:t>With Photo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E06613C-620C-CCA1-5CF5-9D533B47391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2027" y="5175403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Presentation Subtitle or Presenter Name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7AF0B458-5ED3-871C-B39B-E0753E1A1C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2027" y="5684689"/>
            <a:ext cx="6335845" cy="332399"/>
          </a:xfrm>
        </p:spPr>
        <p:txBody>
          <a:bodyPr wrap="square" lIns="0" tIns="0" rIns="0" bIns="0">
            <a:normAutofit/>
          </a:bodyPr>
          <a:lstStyle>
            <a:lvl1pPr marL="0" indent="0" algn="l">
              <a:buFontTx/>
              <a:buNone/>
              <a:defRPr sz="2000" b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Month XX, Year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188954"/>
            <a:ext cx="277792" cy="63912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3799936" y="3058064"/>
            <a:ext cx="277792" cy="73220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77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36F762C7-71A0-C668-493A-6DB2F9A3BA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7" y="1961190"/>
            <a:ext cx="6335545" cy="249299"/>
          </a:xfrm>
        </p:spPr>
        <p:txBody>
          <a:bodyPr wrap="square" lIns="0" tIns="0" rIns="0" bIns="0">
            <a:noAutofit/>
          </a:bodyPr>
          <a:lstStyle>
            <a:lvl1pPr marL="0" indent="0" algn="l">
              <a:buFontTx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68F677-27D4-F226-EA6A-640C50B4F11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42777" y="499410"/>
            <a:ext cx="2407712" cy="748648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99871" y="0"/>
            <a:ext cx="4588917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1AC4CC-E82D-C52D-BF74-5783AA2178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9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E92AEF9-615A-69FA-B153-FE7135B98005}"/>
              </a:ext>
            </a:extLst>
          </p:cNvPr>
          <p:cNvSpPr/>
          <p:nvPr userDrawn="1"/>
        </p:nvSpPr>
        <p:spPr>
          <a:xfrm>
            <a:off x="0" y="279400"/>
            <a:ext cx="277792" cy="63007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AB57D5-15A0-E41D-7E0D-BA7AA53223AC}"/>
              </a:ext>
            </a:extLst>
          </p:cNvPr>
          <p:cNvSpPr/>
          <p:nvPr userDrawn="1"/>
        </p:nvSpPr>
        <p:spPr>
          <a:xfrm rot="5400000">
            <a:off x="6095197" y="762803"/>
            <a:ext cx="277792" cy="119126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D05A95-7371-9BEF-7844-FD763B53400E}"/>
              </a:ext>
            </a:extLst>
          </p:cNvPr>
          <p:cNvSpPr/>
          <p:nvPr userDrawn="1"/>
        </p:nvSpPr>
        <p:spPr>
          <a:xfrm>
            <a:off x="0" y="0"/>
            <a:ext cx="277794" cy="279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B08A63-5C28-2736-64DB-BF56E813DDAC}"/>
              </a:ext>
            </a:extLst>
          </p:cNvPr>
          <p:cNvSpPr/>
          <p:nvPr userDrawn="1"/>
        </p:nvSpPr>
        <p:spPr>
          <a:xfrm>
            <a:off x="11912600" y="6580206"/>
            <a:ext cx="277794" cy="277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7A3104D1-E46B-870F-7B19-860853CFA5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5740" y="1309853"/>
            <a:ext cx="10060615" cy="1306365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 algn="l">
              <a:lnSpc>
                <a:spcPts val="5600"/>
              </a:lnSpc>
              <a:buFontTx/>
              <a:buNone/>
              <a:defRPr sz="6600" b="1">
                <a:solidFill>
                  <a:schemeClr val="accent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9A7D4DA-3313-441C-DF5B-10DFEE6D3A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5739" y="3125026"/>
            <a:ext cx="6786839" cy="2982264"/>
          </a:xfrm>
        </p:spPr>
        <p:txBody>
          <a:bodyPr lIns="0" rIns="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Text goes here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421BCE-2C8B-DC79-F4FC-50E03BCF0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77792" y="1607"/>
            <a:ext cx="277793" cy="2777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4422F2-CEE0-6A65-5F5C-D9999D4AA7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9312421" y="5595101"/>
            <a:ext cx="2407715" cy="7486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55CB9E-1E50-B642-DD25-E9CDD6AC35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11795313" y="6183519"/>
            <a:ext cx="396687" cy="39668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4ECEAD-4A87-DBCA-69CD-56AEE9D13C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5741" y="2870621"/>
            <a:ext cx="2546095" cy="0"/>
          </a:xfrm>
          <a:prstGeom prst="line">
            <a:avLst/>
          </a:prstGeom>
          <a:ln w="508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5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old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F0410E6F-D471-B671-6E0C-74DBDEB712B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a photo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E3A784E-6A31-CB09-800E-D3D8675BC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197" y="6492875"/>
            <a:ext cx="1192803" cy="365125"/>
          </a:xfrm>
          <a:solidFill>
            <a:schemeClr val="accent1"/>
          </a:solidFill>
        </p:spPr>
        <p:txBody>
          <a:bodyPr lIns="182880"/>
          <a:lstStyle>
            <a:lvl1pPr algn="l">
              <a:defRPr/>
            </a:lvl1pPr>
          </a:lstStyle>
          <a:p>
            <a:r>
              <a:rPr lang="en-US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70903-AA63-73B1-F1D3-87FACFE64C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550" y="1795463"/>
            <a:ext cx="3921125" cy="798512"/>
          </a:xfrm>
          <a:solidFill>
            <a:schemeClr val="accent2"/>
          </a:solidFill>
        </p:spPr>
        <p:txBody>
          <a:bodyPr lIns="274320" anchor="ctr" anchorCtr="0">
            <a:normAutofit/>
          </a:bodyPr>
          <a:lstStyle>
            <a:lvl1pPr marL="0" indent="0">
              <a:buNone/>
              <a:defRPr sz="3600" b="1">
                <a:solidFill>
                  <a:srgbClr val="003594"/>
                </a:solidFill>
              </a:defRPr>
            </a:lvl1pPr>
          </a:lstStyle>
          <a:p>
            <a:pPr lvl="0"/>
            <a:r>
              <a:rPr lang="en-US" dirty="0"/>
              <a:t>Slide Header</a:t>
            </a:r>
          </a:p>
        </p:txBody>
      </p:sp>
    </p:spTree>
    <p:extLst>
      <p:ext uri="{BB962C8B-B14F-4D97-AF65-F5344CB8AC3E}">
        <p14:creationId xmlns:p14="http://schemas.microsoft.com/office/powerpoint/2010/main" val="287672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 Single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9DA80ABA-642B-4CD6-4C1C-51D2AF4F57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2355" y="476789"/>
            <a:ext cx="10757719" cy="714726"/>
          </a:xfrm>
        </p:spPr>
        <p:txBody>
          <a:bodyPr lIns="0" rIns="0">
            <a:normAutofit/>
          </a:bodyPr>
          <a:lstStyle>
            <a:lvl1pPr marL="0" indent="0" algn="l">
              <a:lnSpc>
                <a:spcPct val="90000"/>
              </a:lnSpc>
              <a:buFontTx/>
              <a:buNone/>
              <a:defRPr sz="4000" b="1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and Bullet Single Column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F416B0D-2499-002F-7721-8DA278880EFD}"/>
              </a:ext>
            </a:extLst>
          </p:cNvPr>
          <p:cNvSpPr/>
          <p:nvPr userDrawn="1"/>
        </p:nvSpPr>
        <p:spPr>
          <a:xfrm rot="5400000">
            <a:off x="4411715" y="2332192"/>
            <a:ext cx="391886" cy="86597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6F62F7C-2057-C77A-918A-9DDF21D2C8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937523" y="6461313"/>
            <a:ext cx="396687" cy="396687"/>
          </a:xfrm>
          <a:prstGeom prst="rect">
            <a:avLst/>
          </a:prstGeom>
        </p:spPr>
      </p:pic>
      <p:sp>
        <p:nvSpPr>
          <p:cNvPr id="23" name="Text Placeholder 13">
            <a:extLst>
              <a:ext uri="{FF2B5EF4-FFF2-40B4-BE49-F238E27FC236}">
                <a16:creationId xmlns:a16="http://schemas.microsoft.com/office/drawing/2014/main" id="{59B13EA6-95FC-4931-D94E-76CD767560A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026" y="6466113"/>
            <a:ext cx="7945496" cy="375619"/>
          </a:xfrm>
        </p:spPr>
        <p:txBody>
          <a:bodyPr wrap="square" lIns="0" tIns="0" rIns="0" bIns="0" anchor="ctr" anchorCtr="0">
            <a:noAutofit/>
          </a:bodyPr>
          <a:lstStyle>
            <a:lvl1pPr marL="0" indent="0" algn="l">
              <a:buFontTx/>
              <a:buNone/>
              <a:defRPr sz="1200" b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School, Department, Center or Institution name can go here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94F068-63F6-499E-D216-F39441E6B0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615592" y="6042015"/>
            <a:ext cx="2298616" cy="714726"/>
          </a:xfrm>
          <a:prstGeom prst="rect">
            <a:avLst/>
          </a:prstGeom>
        </p:spPr>
      </p:pic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D23964E1-6855-DA34-3FCD-C6CB08B5859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1698" y="1668250"/>
            <a:ext cx="10758375" cy="3807265"/>
          </a:xfrm>
        </p:spPr>
        <p:txBody>
          <a:bodyPr lIns="0" rIns="0">
            <a:normAutofit/>
          </a:bodyPr>
          <a:lstStyle>
            <a:lvl1pPr>
              <a:defRPr sz="240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Item One</a:t>
            </a:r>
          </a:p>
          <a:p>
            <a:pPr lvl="0"/>
            <a:r>
              <a:rPr lang="en-US" dirty="0"/>
              <a:t>Item Two</a:t>
            </a:r>
          </a:p>
          <a:p>
            <a:pPr lvl="0"/>
            <a:r>
              <a:rPr lang="en-US" dirty="0"/>
              <a:t>Item Three</a:t>
            </a:r>
          </a:p>
          <a:p>
            <a:pPr lvl="1"/>
            <a:r>
              <a:rPr lang="en-US" dirty="0"/>
              <a:t>Sub Bullet One</a:t>
            </a:r>
          </a:p>
          <a:p>
            <a:pPr lvl="2"/>
            <a:r>
              <a:rPr lang="en-US" dirty="0"/>
              <a:t>Sub Bullet Two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7BF476AF-4398-4052-63A0-1B3155843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87089" y="6471359"/>
            <a:ext cx="2743200" cy="365125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blue and white checkered flag&#10;&#10;Description automatically generated">
            <a:extLst>
              <a:ext uri="{FF2B5EF4-FFF2-40B4-BE49-F238E27FC236}">
                <a16:creationId xmlns:a16="http://schemas.microsoft.com/office/drawing/2014/main" id="{4502C974-BE97-9E07-A60C-77904D1327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7792" y="0"/>
            <a:ext cx="277793" cy="2777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8F8999F-FC95-EF35-5D2F-AD1F29B319D7}"/>
              </a:ext>
            </a:extLst>
          </p:cNvPr>
          <p:cNvSpPr/>
          <p:nvPr userDrawn="1"/>
        </p:nvSpPr>
        <p:spPr>
          <a:xfrm>
            <a:off x="0" y="276932"/>
            <a:ext cx="277792" cy="65810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47CFB-3AF5-71EE-EA0E-FDB3F158A00F}"/>
              </a:ext>
            </a:extLst>
          </p:cNvPr>
          <p:cNvSpPr/>
          <p:nvPr userDrawn="1"/>
        </p:nvSpPr>
        <p:spPr>
          <a:xfrm>
            <a:off x="0" y="0"/>
            <a:ext cx="277794" cy="2769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20BDE64-0098-1C8D-8FA3-744CBE35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80876" y="1198726"/>
            <a:ext cx="3669782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535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D5778-B21B-40B6-9CEF-79B0D59AC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D06EFF-F9A5-9E40-A502-3D98189BE5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63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3" r:id="rId2"/>
    <p:sldLayoutId id="2147483727" r:id="rId3"/>
    <p:sldLayoutId id="2147483731" r:id="rId4"/>
    <p:sldLayoutId id="2147483729" r:id="rId5"/>
    <p:sldLayoutId id="2147483730" r:id="rId6"/>
    <p:sldLayoutId id="2147483753" r:id="rId7"/>
    <p:sldLayoutId id="2147483751" r:id="rId8"/>
    <p:sldLayoutId id="2147483732" r:id="rId9"/>
    <p:sldLayoutId id="2147483736" r:id="rId10"/>
    <p:sldLayoutId id="2147483735" r:id="rId11"/>
    <p:sldLayoutId id="2147483739" r:id="rId12"/>
    <p:sldLayoutId id="2147483740" r:id="rId13"/>
    <p:sldLayoutId id="2147483737" r:id="rId14"/>
    <p:sldLayoutId id="2147483738" r:id="rId15"/>
    <p:sldLayoutId id="2147483742" r:id="rId16"/>
    <p:sldLayoutId id="2147483743" r:id="rId17"/>
    <p:sldLayoutId id="2147483745" r:id="rId18"/>
    <p:sldLayoutId id="2147483744" r:id="rId19"/>
    <p:sldLayoutId id="2147483750" r:id="rId20"/>
    <p:sldLayoutId id="2147483754" r:id="rId21"/>
    <p:sldLayoutId id="2147483746" r:id="rId22"/>
    <p:sldLayoutId id="2147483747" r:id="rId23"/>
    <p:sldLayoutId id="2147483755" r:id="rId24"/>
    <p:sldLayoutId id="2147483748" r:id="rId25"/>
    <p:sldLayoutId id="214748374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jp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.png"/><Relationship Id="rId21" Type="http://schemas.openxmlformats.org/officeDocument/2006/relationships/image" Target="../media/image39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17" Type="http://schemas.openxmlformats.org/officeDocument/2006/relationships/image" Target="../media/image35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svg"/><Relationship Id="rId20" Type="http://schemas.openxmlformats.org/officeDocument/2006/relationships/image" Target="../media/image38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19" Type="http://schemas.openxmlformats.org/officeDocument/2006/relationships/image" Target="../media/image37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Relationship Id="rId22" Type="http://schemas.openxmlformats.org/officeDocument/2006/relationships/image" Target="../media/image4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45.png"/><Relationship Id="rId18" Type="http://schemas.openxmlformats.org/officeDocument/2006/relationships/image" Target="../media/image50.svg"/><Relationship Id="rId3" Type="http://schemas.openxmlformats.org/officeDocument/2006/relationships/image" Target="../media/image23.png"/><Relationship Id="rId21" Type="http://schemas.openxmlformats.org/officeDocument/2006/relationships/image" Target="../media/image53.png"/><Relationship Id="rId7" Type="http://schemas.openxmlformats.org/officeDocument/2006/relationships/image" Target="../media/image27.png"/><Relationship Id="rId12" Type="http://schemas.openxmlformats.org/officeDocument/2006/relationships/image" Target="../media/image44.sv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8.svg"/><Relationship Id="rId20" Type="http://schemas.openxmlformats.org/officeDocument/2006/relationships/image" Target="../media/image52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svg"/><Relationship Id="rId11" Type="http://schemas.openxmlformats.org/officeDocument/2006/relationships/image" Target="../media/image43.png"/><Relationship Id="rId24" Type="http://schemas.openxmlformats.org/officeDocument/2006/relationships/image" Target="../media/image56.svg"/><Relationship Id="rId5" Type="http://schemas.openxmlformats.org/officeDocument/2006/relationships/image" Target="../media/image33.png"/><Relationship Id="rId15" Type="http://schemas.openxmlformats.org/officeDocument/2006/relationships/image" Target="../media/image47.png"/><Relationship Id="rId23" Type="http://schemas.openxmlformats.org/officeDocument/2006/relationships/image" Target="../media/image55.png"/><Relationship Id="rId10" Type="http://schemas.openxmlformats.org/officeDocument/2006/relationships/image" Target="../media/image42.svg"/><Relationship Id="rId19" Type="http://schemas.openxmlformats.org/officeDocument/2006/relationships/image" Target="../media/image51.png"/><Relationship Id="rId4" Type="http://schemas.openxmlformats.org/officeDocument/2006/relationships/image" Target="../media/image24.svg"/><Relationship Id="rId9" Type="http://schemas.openxmlformats.org/officeDocument/2006/relationships/image" Target="../media/image41.png"/><Relationship Id="rId14" Type="http://schemas.openxmlformats.org/officeDocument/2006/relationships/image" Target="../media/image46.svg"/><Relationship Id="rId22" Type="http://schemas.openxmlformats.org/officeDocument/2006/relationships/image" Target="../media/image54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onth Day Year">
            <a:extLst>
              <a:ext uri="{FF2B5EF4-FFF2-40B4-BE49-F238E27FC236}">
                <a16:creationId xmlns:a16="http://schemas.microsoft.com/office/drawing/2014/main" id="{9597E11F-7750-0CAC-C23A-17165A2DAA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June 23, 2025</a:t>
            </a:r>
          </a:p>
        </p:txBody>
      </p:sp>
      <p:sp>
        <p:nvSpPr>
          <p:cNvPr id="2" name="Presentation Subtitle or Presenter Name">
            <a:extLst>
              <a:ext uri="{FF2B5EF4-FFF2-40B4-BE49-F238E27FC236}">
                <a16:creationId xmlns:a16="http://schemas.microsoft.com/office/drawing/2014/main" id="{598FC6B3-6436-7E8E-EEE5-A09CC7808D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Huzaifah Nadeem </a:t>
            </a:r>
            <a:r>
              <a:rPr lang="en-US" b="0" dirty="0"/>
              <a:t>and Dr. Amy Babay</a:t>
            </a:r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F3E52DB9-901C-8832-D23C-1881264B542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5" y="2485674"/>
            <a:ext cx="9066045" cy="1666936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Using Digital Twins as an Upgrade Path for Critical Infrastructure Control Systems</a:t>
            </a:r>
          </a:p>
        </p:txBody>
      </p:sp>
      <p:sp>
        <p:nvSpPr>
          <p:cNvPr id="4" name="School, Department, Center or Institution name">
            <a:extLst>
              <a:ext uri="{FF2B5EF4-FFF2-40B4-BE49-F238E27FC236}">
                <a16:creationId xmlns:a16="http://schemas.microsoft.com/office/drawing/2014/main" id="{74696B48-68A0-470A-8361-79BDA5BA10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Workshop on Digital Twins for Dependability, Resilience and Security (DT4DRS) at DSN 2025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C3E47FD-0ED2-38A9-BAEA-5AF443D474F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01</a:t>
            </a:r>
          </a:p>
        </p:txBody>
      </p:sp>
    </p:spTree>
    <p:extLst>
      <p:ext uri="{BB962C8B-B14F-4D97-AF65-F5344CB8AC3E}">
        <p14:creationId xmlns:p14="http://schemas.microsoft.com/office/powerpoint/2010/main" val="2368586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72E8D-87CF-A675-48D1-BCA82DF10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0273E2-445B-4E82-5CA0-025F1D91B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1BA62B-32B5-ADC0-AD33-8C3722515C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Switcher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A0918D0-93DD-EE52-4E0C-A1C281E8FA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5B8D9-FE7E-B293-DDDA-577A31619254}"/>
              </a:ext>
            </a:extLst>
          </p:cNvPr>
          <p:cNvSpPr txBox="1">
            <a:spLocks/>
          </p:cNvSpPr>
          <p:nvPr/>
        </p:nvSpPr>
        <p:spPr>
          <a:xfrm>
            <a:off x="991699" y="1668250"/>
            <a:ext cx="6936244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operator can seamlessly transfer control between the instances by using the Switcher.</a:t>
            </a:r>
          </a:p>
          <a:p>
            <a:r>
              <a:rPr lang="en-US" dirty="0"/>
              <a:t>After entering the relevant command into the Switcher, it sends a message to the proxies via the management network</a:t>
            </a:r>
          </a:p>
          <a:p>
            <a:pPr lvl="1"/>
            <a:r>
              <a:rPr lang="en-US" dirty="0"/>
              <a:t>The proxies then handle the updates to the data structures to forward messages to the right places and handle addition/removal of the relevant I/O Processes</a:t>
            </a:r>
          </a:p>
          <a:p>
            <a:r>
              <a:rPr lang="en-US" dirty="0"/>
              <a:t>Switcher only needs to be online when the operator wants to send a message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420725-AE76-86C5-1A99-04CA8220CC07}"/>
              </a:ext>
            </a:extLst>
          </p:cNvPr>
          <p:cNvSpPr/>
          <p:nvPr/>
        </p:nvSpPr>
        <p:spPr>
          <a:xfrm>
            <a:off x="8475960" y="1395191"/>
            <a:ext cx="2175070" cy="130290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Switcher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41B374B-E318-7C82-353E-FB42359F928D}"/>
              </a:ext>
            </a:extLst>
          </p:cNvPr>
          <p:cNvSpPr/>
          <p:nvPr/>
        </p:nvSpPr>
        <p:spPr>
          <a:xfrm>
            <a:off x="9433095" y="980576"/>
            <a:ext cx="260798" cy="349903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C756D-B7E5-AFE0-7A3F-C907047FD80A}"/>
              </a:ext>
            </a:extLst>
          </p:cNvPr>
          <p:cNvSpPr txBox="1"/>
          <p:nvPr/>
        </p:nvSpPr>
        <p:spPr>
          <a:xfrm>
            <a:off x="7927943" y="619971"/>
            <a:ext cx="32711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Operator enters a command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ACEC5C-3DD6-E0EA-FA54-857127EA2CE2}"/>
              </a:ext>
            </a:extLst>
          </p:cNvPr>
          <p:cNvSpPr/>
          <p:nvPr/>
        </p:nvSpPr>
        <p:spPr>
          <a:xfrm>
            <a:off x="8158847" y="3379742"/>
            <a:ext cx="2809295" cy="189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 Network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02B0CEB4-2B61-C9B9-7859-089DACC5593A}"/>
              </a:ext>
            </a:extLst>
          </p:cNvPr>
          <p:cNvSpPr/>
          <p:nvPr/>
        </p:nvSpPr>
        <p:spPr>
          <a:xfrm>
            <a:off x="9433095" y="2799012"/>
            <a:ext cx="260798" cy="5279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1018C8-02B4-3FCF-14A7-00D83498E6AE}"/>
              </a:ext>
            </a:extLst>
          </p:cNvPr>
          <p:cNvSpPr txBox="1"/>
          <p:nvPr/>
        </p:nvSpPr>
        <p:spPr>
          <a:xfrm>
            <a:off x="9693893" y="2885031"/>
            <a:ext cx="905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Multicast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D6837B-D6F7-E63C-271E-BDA9B8833474}"/>
              </a:ext>
            </a:extLst>
          </p:cNvPr>
          <p:cNvSpPr/>
          <p:nvPr/>
        </p:nvSpPr>
        <p:spPr>
          <a:xfrm>
            <a:off x="8209837" y="4281140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1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154B41B-A89C-BA88-EE0B-087A88E434D9}"/>
              </a:ext>
            </a:extLst>
          </p:cNvPr>
          <p:cNvSpPr/>
          <p:nvPr/>
        </p:nvSpPr>
        <p:spPr>
          <a:xfrm>
            <a:off x="9176330" y="4281140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2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BF48B5-40DF-DDD7-F78F-E30A193C0338}"/>
              </a:ext>
            </a:extLst>
          </p:cNvPr>
          <p:cNvSpPr/>
          <p:nvPr/>
        </p:nvSpPr>
        <p:spPr>
          <a:xfrm>
            <a:off x="10358955" y="4281140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n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069E82-6F1B-4AA4-E341-83210CBC60E9}"/>
              </a:ext>
            </a:extLst>
          </p:cNvPr>
          <p:cNvSpPr txBox="1"/>
          <p:nvPr/>
        </p:nvSpPr>
        <p:spPr>
          <a:xfrm>
            <a:off x="9989665" y="4281140"/>
            <a:ext cx="3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40BA6102-B336-EFD6-A945-CA5C060E99B2}"/>
              </a:ext>
            </a:extLst>
          </p:cNvPr>
          <p:cNvSpPr/>
          <p:nvPr/>
        </p:nvSpPr>
        <p:spPr>
          <a:xfrm>
            <a:off x="8497209" y="3678407"/>
            <a:ext cx="260798" cy="5464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758DE4EA-D7C1-A7A6-EC1E-E4E6C5A1CA0A}"/>
              </a:ext>
            </a:extLst>
          </p:cNvPr>
          <p:cNvSpPr/>
          <p:nvPr/>
        </p:nvSpPr>
        <p:spPr>
          <a:xfrm>
            <a:off x="9417289" y="3678406"/>
            <a:ext cx="260798" cy="5464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2666A88B-F23D-EA06-090B-551FAC8D9E5F}"/>
              </a:ext>
            </a:extLst>
          </p:cNvPr>
          <p:cNvSpPr/>
          <p:nvPr/>
        </p:nvSpPr>
        <p:spPr>
          <a:xfrm>
            <a:off x="10635223" y="3678406"/>
            <a:ext cx="260798" cy="5464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7D8B3-D291-E602-EC2C-2CD3A1C70521}"/>
              </a:ext>
            </a:extLst>
          </p:cNvPr>
          <p:cNvSpPr txBox="1"/>
          <p:nvPr/>
        </p:nvSpPr>
        <p:spPr>
          <a:xfrm>
            <a:off x="8323453" y="4925841"/>
            <a:ext cx="251908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Proxies update the data structures and add/remove I/O Processes as necessary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97A21DC-F4B7-F424-474F-C23F081D5AD8}"/>
              </a:ext>
            </a:extLst>
          </p:cNvPr>
          <p:cNvSpPr/>
          <p:nvPr/>
        </p:nvSpPr>
        <p:spPr>
          <a:xfrm>
            <a:off x="10968142" y="2272659"/>
            <a:ext cx="1087225" cy="790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Collector</a:t>
            </a:r>
          </a:p>
        </p:txBody>
      </p:sp>
      <p:sp>
        <p:nvSpPr>
          <p:cNvPr id="21" name="Bent-Up Arrow 20">
            <a:extLst>
              <a:ext uri="{FF2B5EF4-FFF2-40B4-BE49-F238E27FC236}">
                <a16:creationId xmlns:a16="http://schemas.microsoft.com/office/drawing/2014/main" id="{90ACBF62-2669-FF33-6A0E-11910BDF77CD}"/>
              </a:ext>
            </a:extLst>
          </p:cNvPr>
          <p:cNvSpPr/>
          <p:nvPr/>
        </p:nvSpPr>
        <p:spPr>
          <a:xfrm>
            <a:off x="11172291" y="3130016"/>
            <a:ext cx="460385" cy="393796"/>
          </a:xfrm>
          <a:prstGeom prst="bentUp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9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1E2535-A053-21F2-EC29-C08998970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DA846C-7B52-93E6-231B-58DFDC483A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0C9DD7-6BAC-FEDF-8E7B-74C08E8EA3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Management Network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162DCC5-4002-6755-B42E-CCDE499149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68A49-6DF1-C12D-05FC-14FE6E60DEA7}"/>
              </a:ext>
            </a:extLst>
          </p:cNvPr>
          <p:cNvSpPr txBox="1">
            <a:spLocks/>
          </p:cNvSpPr>
          <p:nvPr/>
        </p:nvSpPr>
        <p:spPr>
          <a:xfrm>
            <a:off x="991698" y="1668250"/>
            <a:ext cx="6879683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management network connects these new components</a:t>
            </a:r>
          </a:p>
          <a:p>
            <a:r>
              <a:rPr lang="en-US" dirty="0"/>
              <a:t>The management network can be a separate physical network, or a logical overlay network on top of the existing physical network</a:t>
            </a:r>
          </a:p>
          <a:p>
            <a:r>
              <a:rPr lang="en-US" dirty="0"/>
              <a:t>For our prototype, we use Spines to deploy the  management network as an overlay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7C2B8D-D9B7-BB61-1BCF-33B4F4698573}"/>
              </a:ext>
            </a:extLst>
          </p:cNvPr>
          <p:cNvSpPr/>
          <p:nvPr/>
        </p:nvSpPr>
        <p:spPr>
          <a:xfrm>
            <a:off x="8213942" y="2431045"/>
            <a:ext cx="3714161" cy="365125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Management Network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485AF7-F792-94F1-9BDD-FDAACFF881BF}"/>
              </a:ext>
            </a:extLst>
          </p:cNvPr>
          <p:cNvSpPr/>
          <p:nvPr/>
        </p:nvSpPr>
        <p:spPr>
          <a:xfrm>
            <a:off x="8577131" y="1237523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1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C95E4C-EADB-0DC7-CFF8-2BE90BA80832}"/>
              </a:ext>
            </a:extLst>
          </p:cNvPr>
          <p:cNvSpPr/>
          <p:nvPr/>
        </p:nvSpPr>
        <p:spPr>
          <a:xfrm>
            <a:off x="9543624" y="1237523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2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22C8E8-2D54-CF54-DF92-C0FB31DEADFC}"/>
              </a:ext>
            </a:extLst>
          </p:cNvPr>
          <p:cNvSpPr/>
          <p:nvPr/>
        </p:nvSpPr>
        <p:spPr>
          <a:xfrm>
            <a:off x="10726249" y="1237523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96442C-2E4D-4B35-0A8F-5049BB789FDA}"/>
              </a:ext>
            </a:extLst>
          </p:cNvPr>
          <p:cNvSpPr txBox="1"/>
          <p:nvPr/>
        </p:nvSpPr>
        <p:spPr>
          <a:xfrm>
            <a:off x="10356959" y="1237523"/>
            <a:ext cx="3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C147E1-F226-1B9A-7C7B-57CFE3A1E186}"/>
              </a:ext>
            </a:extLst>
          </p:cNvPr>
          <p:cNvSpPr/>
          <p:nvPr/>
        </p:nvSpPr>
        <p:spPr>
          <a:xfrm>
            <a:off x="8810203" y="3507777"/>
            <a:ext cx="1087225" cy="790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Collector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CB85AA-2F3B-0CF9-BB30-F903318F79CE}"/>
              </a:ext>
            </a:extLst>
          </p:cNvPr>
          <p:cNvSpPr/>
          <p:nvPr/>
        </p:nvSpPr>
        <p:spPr>
          <a:xfrm>
            <a:off x="10356959" y="3507777"/>
            <a:ext cx="1087225" cy="7905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Switcher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56C9D0D-1E45-CAB1-2CE5-9F8CCAF60191}"/>
              </a:ext>
            </a:extLst>
          </p:cNvPr>
          <p:cNvSpPr/>
          <p:nvPr/>
        </p:nvSpPr>
        <p:spPr>
          <a:xfrm>
            <a:off x="9282826" y="2899061"/>
            <a:ext cx="260798" cy="5464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DC862F2-6780-1103-85CD-9F8DEB8E8A41}"/>
              </a:ext>
            </a:extLst>
          </p:cNvPr>
          <p:cNvSpPr/>
          <p:nvPr/>
        </p:nvSpPr>
        <p:spPr>
          <a:xfrm rot="10800000">
            <a:off x="10824670" y="2861773"/>
            <a:ext cx="260798" cy="546461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-Down Arrow 14">
            <a:extLst>
              <a:ext uri="{FF2B5EF4-FFF2-40B4-BE49-F238E27FC236}">
                <a16:creationId xmlns:a16="http://schemas.microsoft.com/office/drawing/2014/main" id="{C3D3CE16-C254-3D58-2FA9-D0EAA109E23F}"/>
              </a:ext>
            </a:extLst>
          </p:cNvPr>
          <p:cNvSpPr/>
          <p:nvPr/>
        </p:nvSpPr>
        <p:spPr>
          <a:xfrm>
            <a:off x="8881098" y="1811777"/>
            <a:ext cx="233072" cy="55366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-Down Arrow 16">
            <a:extLst>
              <a:ext uri="{FF2B5EF4-FFF2-40B4-BE49-F238E27FC236}">
                <a16:creationId xmlns:a16="http://schemas.microsoft.com/office/drawing/2014/main" id="{B2F02A70-FB90-0D56-970A-65034B70F78E}"/>
              </a:ext>
            </a:extLst>
          </p:cNvPr>
          <p:cNvSpPr/>
          <p:nvPr/>
        </p:nvSpPr>
        <p:spPr>
          <a:xfrm>
            <a:off x="9858171" y="1835531"/>
            <a:ext cx="233072" cy="55366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Up-Down Arrow 17">
            <a:extLst>
              <a:ext uri="{FF2B5EF4-FFF2-40B4-BE49-F238E27FC236}">
                <a16:creationId xmlns:a16="http://schemas.microsoft.com/office/drawing/2014/main" id="{187D43D9-5CCF-DC0E-413A-5F5F370BF12D}"/>
              </a:ext>
            </a:extLst>
          </p:cNvPr>
          <p:cNvSpPr/>
          <p:nvPr/>
        </p:nvSpPr>
        <p:spPr>
          <a:xfrm>
            <a:off x="11016380" y="1827608"/>
            <a:ext cx="233072" cy="553666"/>
          </a:xfrm>
          <a:prstGeom prst="up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466918-432F-77CF-B787-F29227954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B4AFD-47C7-B7F4-7CA2-6CA014A75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913B4A-FFBD-30B1-F854-28F659E73A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A Challenge: State Divergence Between the Instances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2F17DF4-04BA-7F7A-B2F9-961301C85D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DC4F48-40F0-CC61-8820-B80F98DDC93A}"/>
              </a:ext>
            </a:extLst>
          </p:cNvPr>
          <p:cNvSpPr txBox="1">
            <a:spLocks/>
          </p:cNvSpPr>
          <p:nvPr/>
        </p:nvSpPr>
        <p:spPr>
          <a:xfrm>
            <a:off x="991698" y="1668250"/>
            <a:ext cx="6897933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Since the proxies send messages to the system instances over a network, delays and reordering of messages is possible</a:t>
            </a:r>
          </a:p>
          <a:p>
            <a:r>
              <a:rPr lang="en-US" dirty="0"/>
              <a:t>That can result in application’s state divergence between the instances</a:t>
            </a:r>
          </a:p>
          <a:p>
            <a:r>
              <a:rPr lang="en-US" dirty="0"/>
              <a:t>The divergence can also be non-benign in nature, such as if an attacker introduces new commands</a:t>
            </a:r>
          </a:p>
          <a:p>
            <a:pPr lvl="1"/>
            <a:r>
              <a:rPr lang="en-US" dirty="0"/>
              <a:t>It is useful to detect that for intrusion detection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4647CE-6D21-77B0-1AE5-EBF669C0E5B5}"/>
              </a:ext>
            </a:extLst>
          </p:cNvPr>
          <p:cNvSpPr/>
          <p:nvPr/>
        </p:nvSpPr>
        <p:spPr>
          <a:xfrm>
            <a:off x="9128851" y="1625653"/>
            <a:ext cx="141732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57915D65-D149-CA66-4D6C-FE0B48E7B3D6}"/>
              </a:ext>
            </a:extLst>
          </p:cNvPr>
          <p:cNvSpPr/>
          <p:nvPr/>
        </p:nvSpPr>
        <p:spPr>
          <a:xfrm>
            <a:off x="8886362" y="2620154"/>
            <a:ext cx="326906" cy="11296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F4758E-6CB3-6E54-E670-E14A46FC81E7}"/>
              </a:ext>
            </a:extLst>
          </p:cNvPr>
          <p:cNvSpPr/>
          <p:nvPr/>
        </p:nvSpPr>
        <p:spPr>
          <a:xfrm>
            <a:off x="8200622" y="4308183"/>
            <a:ext cx="141732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703F3F-A577-AA72-F9ED-7EA92F6F2855}"/>
              </a:ext>
            </a:extLst>
          </p:cNvPr>
          <p:cNvSpPr/>
          <p:nvPr/>
        </p:nvSpPr>
        <p:spPr>
          <a:xfrm>
            <a:off x="10332753" y="4308183"/>
            <a:ext cx="1417320" cy="7315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 2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231CAC2D-2878-EAD4-4392-A4E2C8C0A640}"/>
              </a:ext>
            </a:extLst>
          </p:cNvPr>
          <p:cNvSpPr/>
          <p:nvPr/>
        </p:nvSpPr>
        <p:spPr>
          <a:xfrm>
            <a:off x="10541449" y="2620154"/>
            <a:ext cx="326906" cy="1129625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32A04E-C578-482A-1D32-B9E320431592}"/>
              </a:ext>
            </a:extLst>
          </p:cNvPr>
          <p:cNvSpPr txBox="1"/>
          <p:nvPr/>
        </p:nvSpPr>
        <p:spPr>
          <a:xfrm>
            <a:off x="9321691" y="2549817"/>
            <a:ext cx="1209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Network can reorder and delay messages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47439F-A13D-7FEF-4A78-4CD6D3CFFC52}"/>
              </a:ext>
            </a:extLst>
          </p:cNvPr>
          <p:cNvSpPr/>
          <p:nvPr/>
        </p:nvSpPr>
        <p:spPr>
          <a:xfrm>
            <a:off x="7998054" y="2497109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14B2CA-5E1F-7605-040D-3526A12F54E9}"/>
              </a:ext>
            </a:extLst>
          </p:cNvPr>
          <p:cNvSpPr/>
          <p:nvPr/>
        </p:nvSpPr>
        <p:spPr>
          <a:xfrm>
            <a:off x="8277205" y="2863108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FC652F-C7A6-07C9-A779-7B9C84263EBC}"/>
              </a:ext>
            </a:extLst>
          </p:cNvPr>
          <p:cNvSpPr/>
          <p:nvPr/>
        </p:nvSpPr>
        <p:spPr>
          <a:xfrm>
            <a:off x="7998054" y="3219646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2B5F8B-556B-2963-A040-A80E8E14F8CB}"/>
              </a:ext>
            </a:extLst>
          </p:cNvPr>
          <p:cNvSpPr/>
          <p:nvPr/>
        </p:nvSpPr>
        <p:spPr>
          <a:xfrm>
            <a:off x="8303354" y="3585645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838ED34-DA30-31A3-D36B-44800EB87E4C}"/>
              </a:ext>
            </a:extLst>
          </p:cNvPr>
          <p:cNvSpPr/>
          <p:nvPr/>
        </p:nvSpPr>
        <p:spPr>
          <a:xfrm>
            <a:off x="11104144" y="2408485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A711FC-2859-327E-A400-E717F413AFC0}"/>
              </a:ext>
            </a:extLst>
          </p:cNvPr>
          <p:cNvSpPr/>
          <p:nvPr/>
        </p:nvSpPr>
        <p:spPr>
          <a:xfrm>
            <a:off x="11114575" y="3887650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9BE83B4-E180-CB59-97F2-C12CA34A7061}"/>
              </a:ext>
            </a:extLst>
          </p:cNvPr>
          <p:cNvSpPr/>
          <p:nvPr/>
        </p:nvSpPr>
        <p:spPr>
          <a:xfrm>
            <a:off x="11104144" y="3131022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48237CD-10BB-FF71-E02A-63BE7A6C6012}"/>
              </a:ext>
            </a:extLst>
          </p:cNvPr>
          <p:cNvSpPr/>
          <p:nvPr/>
        </p:nvSpPr>
        <p:spPr>
          <a:xfrm>
            <a:off x="11409444" y="3497021"/>
            <a:ext cx="500734" cy="282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baseline="-250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2A771D-43ED-9DFB-2895-4C41040DD08D}"/>
              </a:ext>
            </a:extLst>
          </p:cNvPr>
          <p:cNvSpPr txBox="1"/>
          <p:nvPr/>
        </p:nvSpPr>
        <p:spPr>
          <a:xfrm>
            <a:off x="7997500" y="5212053"/>
            <a:ext cx="189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m</a:t>
            </a:r>
            <a:r>
              <a:rPr lang="en-US" baseline="-25000" dirty="0"/>
              <a:t>1 </a:t>
            </a:r>
            <a:r>
              <a:rPr lang="en-US" dirty="0"/>
              <a:t>,m</a:t>
            </a:r>
            <a:r>
              <a:rPr lang="en-US" baseline="-25000" dirty="0"/>
              <a:t>2</a:t>
            </a:r>
            <a:r>
              <a:rPr lang="en-US" dirty="0"/>
              <a:t>, m</a:t>
            </a:r>
            <a:r>
              <a:rPr lang="en-US" baseline="-25000" dirty="0"/>
              <a:t>3, </a:t>
            </a:r>
            <a:r>
              <a:rPr lang="en-US" dirty="0"/>
              <a:t>m</a:t>
            </a:r>
            <a:r>
              <a:rPr lang="en-US" baseline="-25000" dirty="0"/>
              <a:t>4</a:t>
            </a:r>
            <a:r>
              <a:rPr lang="en-US" dirty="0"/>
              <a:t>&gt;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443BFB8-9670-619F-748B-DC4373E0BB54}"/>
              </a:ext>
            </a:extLst>
          </p:cNvPr>
          <p:cNvSpPr txBox="1"/>
          <p:nvPr/>
        </p:nvSpPr>
        <p:spPr>
          <a:xfrm>
            <a:off x="10093024" y="5212053"/>
            <a:ext cx="2098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&lt; m</a:t>
            </a:r>
            <a:r>
              <a:rPr lang="en-US" baseline="-25000" dirty="0"/>
              <a:t>1 </a:t>
            </a:r>
            <a:r>
              <a:rPr lang="en-US" dirty="0"/>
              <a:t>, _, m</a:t>
            </a:r>
            <a:r>
              <a:rPr lang="en-US" baseline="-25000" dirty="0"/>
              <a:t>3</a:t>
            </a:r>
            <a:r>
              <a:rPr lang="en-US" dirty="0"/>
              <a:t>, m</a:t>
            </a:r>
            <a:r>
              <a:rPr lang="en-US" baseline="-25000" dirty="0"/>
              <a:t>4, </a:t>
            </a:r>
            <a:r>
              <a:rPr lang="en-US" dirty="0"/>
              <a:t>m</a:t>
            </a:r>
            <a:r>
              <a:rPr lang="en-US" baseline="-25000" dirty="0"/>
              <a:t>2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36751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E7246-1935-9FC2-F58E-E4C1004C7F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5D0DB-B167-AE98-7314-4657D7149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FFA99D0-8063-4306-D240-8842EA67DF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A Challenge: State Divergence Between the Instances (cont’d)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1A2A095-7897-BD63-8847-0D6E4582943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F0C77-6E12-C591-4675-12DB545AEC89}"/>
              </a:ext>
            </a:extLst>
          </p:cNvPr>
          <p:cNvSpPr txBox="1">
            <a:spLocks/>
          </p:cNvSpPr>
          <p:nvPr/>
        </p:nvSpPr>
        <p:spPr>
          <a:xfrm>
            <a:off x="991698" y="1668250"/>
            <a:ext cx="10197669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want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to be able to transfer control to a new system instance. For this to work correctly, its state should match that of the previous active instance.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dirty="0"/>
              <a:t>to be able to compare outputs between instances for intrusion detection. However, if outputs can differ for benign reasons, how do we detect problematic/malicious divergence? </a:t>
            </a:r>
          </a:p>
          <a:p>
            <a:r>
              <a:rPr lang="en-US" dirty="0"/>
              <a:t>For our prototype with Spire, the ground truth is the state at the clients</a:t>
            </a:r>
          </a:p>
          <a:p>
            <a:r>
              <a:rPr lang="en-US" dirty="0"/>
              <a:t>Therefore, the SMs only update their data structures upon receiving updates from the PLCs/RTUs</a:t>
            </a:r>
          </a:p>
          <a:p>
            <a:pPr lvl="1"/>
            <a:r>
              <a:rPr lang="en-US" dirty="0"/>
              <a:t>This will help us with (1)</a:t>
            </a:r>
          </a:p>
          <a:p>
            <a:pPr marL="5715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79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9D7E0-A15A-A050-367E-F5FBC46CB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EB5EF-B11A-F705-C24A-2BDAE44D3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932E97-87BA-28DD-0F22-862F404023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A Challenge: State Divergence Between the Instances (cont’d)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16A5B0-B3D7-78A6-63D0-55B5E3422F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A1AA9-7BF2-DFB9-E67D-9F555E4132AC}"/>
              </a:ext>
            </a:extLst>
          </p:cNvPr>
          <p:cNvSpPr txBox="1">
            <a:spLocks/>
          </p:cNvSpPr>
          <p:nvPr/>
        </p:nvSpPr>
        <p:spPr>
          <a:xfrm>
            <a:off x="991698" y="1668250"/>
            <a:ext cx="10197669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(2) i.e., distinguishing between benign and malicious divergence:</a:t>
            </a:r>
          </a:p>
          <a:p>
            <a:pPr lvl="1"/>
            <a:r>
              <a:rPr lang="en-US" dirty="0"/>
              <a:t>If an attacker introduces completely new commands that the other instances’ states do not have, that is detectable by comparing to the other states</a:t>
            </a:r>
          </a:p>
          <a:p>
            <a:pPr lvl="1"/>
            <a:r>
              <a:rPr lang="en-US" dirty="0"/>
              <a:t>However, the attacker can reorder commands</a:t>
            </a:r>
          </a:p>
          <a:p>
            <a:pPr lvl="1"/>
            <a:r>
              <a:rPr lang="en-US" dirty="0"/>
              <a:t>For our specific application, the operator can see the state and if some condition needs to met, that can be verified first before initiating the next command</a:t>
            </a:r>
          </a:p>
          <a:p>
            <a:r>
              <a:rPr lang="en-US" dirty="0"/>
              <a:t>This is one way of addressing the state divergence issue i.e., have application-specific state divergence solution</a:t>
            </a:r>
          </a:p>
          <a:p>
            <a:r>
              <a:rPr lang="en-US" dirty="0"/>
              <a:t>However, there may be more general solutions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32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844F40-7FCF-F1D1-13DA-6F80B4997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17C3B5-BA59-F4B2-79BB-26CCE6CE1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4FAF2CC-3CFE-DD46-40B5-CEF6FCCD90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Future Directions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E3E560E-66EA-6439-FB44-C6E99E66AD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0508B-E508-6635-E307-501E8812684E}"/>
              </a:ext>
            </a:extLst>
          </p:cNvPr>
          <p:cNvSpPr txBox="1">
            <a:spLocks/>
          </p:cNvSpPr>
          <p:nvPr/>
        </p:nvSpPr>
        <p:spPr>
          <a:xfrm>
            <a:off x="991699" y="1668250"/>
            <a:ext cx="7831789" cy="4569779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Exploration of other solutions regarding our application state divergence</a:t>
            </a:r>
          </a:p>
          <a:p>
            <a:r>
              <a:rPr lang="en-US" dirty="0"/>
              <a:t>Developing more advanced intrusion detection techniques applied live on the instances’ logs at the data collector</a:t>
            </a:r>
          </a:p>
          <a:p>
            <a:r>
              <a:rPr lang="en-US" dirty="0"/>
              <a:t>Exploring the possibilities to extend intrusion-tolerant Cyber Digital Twins to the client level (i.e., RTUs, PLCs, HMIs.)</a:t>
            </a:r>
          </a:p>
          <a:p>
            <a:r>
              <a:rPr lang="en-US" dirty="0"/>
              <a:t>Conducting a real-world case study where we use this technique and approach as an upgrade path for a deployed system</a:t>
            </a:r>
          </a:p>
          <a:p>
            <a:r>
              <a:rPr lang="en-US" dirty="0"/>
              <a:t>Increasing the scope and the ideas applied to other control systems or Cyber-Physical systems more broadly.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 descr="A diagram of a computer network&#10;&#10;AI-generated content may be incorrect.">
            <a:extLst>
              <a:ext uri="{FF2B5EF4-FFF2-40B4-BE49-F238E27FC236}">
                <a16:creationId xmlns:a16="http://schemas.microsoft.com/office/drawing/2014/main" id="{08E6F647-4DAE-4AF6-5399-B7D1336791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998" y="2611224"/>
            <a:ext cx="3352002" cy="14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9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0638A-FB49-4B0E-9C73-C44FFA8A2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8EF5C-22ED-D18A-592A-423C23883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FCF388-1E64-63BE-BA7A-D5D31E4CC8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Conclusion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CB3A4CB-FDC0-C50E-C991-E48A8CCDACF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2FC57-E62D-7314-4FD7-A13E75C918C2}"/>
              </a:ext>
            </a:extLst>
          </p:cNvPr>
          <p:cNvSpPr txBox="1">
            <a:spLocks/>
          </p:cNvSpPr>
          <p:nvPr/>
        </p:nvSpPr>
        <p:spPr>
          <a:xfrm>
            <a:off x="991698" y="1668250"/>
            <a:ext cx="10197669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developed an approach on using digital twins to make system upgrades easier and more manageable. </a:t>
            </a:r>
          </a:p>
          <a:p>
            <a:r>
              <a:rPr lang="en-US" dirty="0"/>
              <a:t>This approach will help, now and in the future, with upgrading the systems without making the systems go offline.</a:t>
            </a:r>
          </a:p>
          <a:p>
            <a:r>
              <a:rPr lang="en-US" dirty="0"/>
              <a:t>Other benefits include intrusion detection by comparing system instances’ logs</a:t>
            </a:r>
          </a:p>
          <a:p>
            <a:r>
              <a:rPr lang="en-US" dirty="0"/>
              <a:t>For this, we developed a prototype on a real SCADA system Spire</a:t>
            </a:r>
          </a:p>
          <a:p>
            <a:r>
              <a:rPr lang="en-US" dirty="0"/>
              <a:t>We also described the issues and challenges we encountered and some possible ways to address them.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5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E8FC3E-3B37-77A2-8293-525F1A647E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h.nadeem@pitt.edu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3C66AE-8628-C8A0-F0F9-5F289849D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3B3E50-16CF-8114-A422-1A6EBB73BC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20AC622-A5B2-3359-D197-37DACBF943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dirty="0"/>
              <a:t>Slide Title for Accessibility 21</a:t>
            </a:r>
          </a:p>
        </p:txBody>
      </p:sp>
    </p:spTree>
    <p:extLst>
      <p:ext uri="{BB962C8B-B14F-4D97-AF65-F5344CB8AC3E}">
        <p14:creationId xmlns:p14="http://schemas.microsoft.com/office/powerpoint/2010/main" val="3922461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FBE64-E19D-BA4C-B24F-5F4BD974D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883E26-BA3E-531C-1870-EDA194E86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577728-9381-6411-855A-80E378ADA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Supervisory Control and Data Acquisition (SCADA) systems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DE24FA-D799-332D-0C3B-C55319DB75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147C4E7-AEC5-D901-9635-078761DC9E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1699" y="1668250"/>
            <a:ext cx="6917203" cy="3807265"/>
          </a:xfrm>
        </p:spPr>
        <p:txBody>
          <a:bodyPr/>
          <a:lstStyle/>
          <a:p>
            <a:r>
              <a:rPr lang="en-US" dirty="0"/>
              <a:t>SCADA systems control and operate power grid infrastructure</a:t>
            </a:r>
          </a:p>
          <a:p>
            <a:pPr lvl="1"/>
            <a:r>
              <a:rPr lang="en-US" sz="2000" dirty="0"/>
              <a:t>Critical to other systems</a:t>
            </a:r>
          </a:p>
          <a:p>
            <a:r>
              <a:rPr lang="en-US" dirty="0"/>
              <a:t>Servers, known as SCADA Masters (SMs), process clients’ </a:t>
            </a:r>
            <a:r>
              <a:rPr lang="en-US" i="1" dirty="0"/>
              <a:t>updates</a:t>
            </a:r>
            <a:r>
              <a:rPr lang="en-US" dirty="0"/>
              <a:t> and </a:t>
            </a:r>
            <a:r>
              <a:rPr lang="en-US" i="1" dirty="0"/>
              <a:t>commands</a:t>
            </a:r>
            <a:endParaRPr lang="en-US" dirty="0"/>
          </a:p>
          <a:p>
            <a:r>
              <a:rPr lang="en-US" dirty="0"/>
              <a:t>Clients</a:t>
            </a:r>
          </a:p>
          <a:p>
            <a:pPr lvl="1"/>
            <a:r>
              <a:rPr lang="en-US" sz="2000" dirty="0"/>
              <a:t>Human Machine Interfaces (HMI)</a:t>
            </a:r>
          </a:p>
          <a:p>
            <a:pPr lvl="1"/>
            <a:r>
              <a:rPr lang="en-US" sz="2000" dirty="0"/>
              <a:t>Remote Terminal Units (RTU)</a:t>
            </a:r>
          </a:p>
          <a:p>
            <a:pPr lvl="1"/>
            <a:r>
              <a:rPr lang="en-US" sz="2000" dirty="0"/>
              <a:t>Programmable Logic Controllers (PLC)</a:t>
            </a:r>
          </a:p>
        </p:txBody>
      </p:sp>
      <p:pic>
        <p:nvPicPr>
          <p:cNvPr id="4" name="Graphic 3" descr="Windmill outline">
            <a:extLst>
              <a:ext uri="{FF2B5EF4-FFF2-40B4-BE49-F238E27FC236}">
                <a16:creationId xmlns:a16="http://schemas.microsoft.com/office/drawing/2014/main" id="{30D097BC-1874-DCB1-FDC3-D334984E7B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79289" y="4561115"/>
            <a:ext cx="914400" cy="914400"/>
          </a:xfrm>
          <a:prstGeom prst="rect">
            <a:avLst/>
          </a:prstGeom>
        </p:spPr>
      </p:pic>
      <p:pic>
        <p:nvPicPr>
          <p:cNvPr id="9" name="Graphic 8" descr="Power Plant outline">
            <a:extLst>
              <a:ext uri="{FF2B5EF4-FFF2-40B4-BE49-F238E27FC236}">
                <a16:creationId xmlns:a16="http://schemas.microsoft.com/office/drawing/2014/main" id="{7AF38321-3BF8-3237-3846-E561A3EA7A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385099" y="4561115"/>
            <a:ext cx="914400" cy="914400"/>
          </a:xfrm>
          <a:prstGeom prst="rect">
            <a:avLst/>
          </a:prstGeom>
        </p:spPr>
      </p:pic>
      <p:pic>
        <p:nvPicPr>
          <p:cNvPr id="13" name="Graphic 12" descr="Electric Tower outline">
            <a:extLst>
              <a:ext uri="{FF2B5EF4-FFF2-40B4-BE49-F238E27FC236}">
                <a16:creationId xmlns:a16="http://schemas.microsoft.com/office/drawing/2014/main" id="{29C00F95-3460-217D-7745-AFDE106CC6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36768" y="4561115"/>
            <a:ext cx="914400" cy="914400"/>
          </a:xfrm>
          <a:prstGeom prst="rect">
            <a:avLst/>
          </a:prstGeom>
        </p:spPr>
      </p:pic>
      <p:pic>
        <p:nvPicPr>
          <p:cNvPr id="19" name="Graphic 18" descr="Lightning bolt outline">
            <a:extLst>
              <a:ext uri="{FF2B5EF4-FFF2-40B4-BE49-F238E27FC236}">
                <a16:creationId xmlns:a16="http://schemas.microsoft.com/office/drawing/2014/main" id="{B47DE75F-1A17-4A2B-3ABE-ABE49869D5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58029" y="4561115"/>
            <a:ext cx="914400" cy="914400"/>
          </a:xfrm>
          <a:prstGeom prst="rect">
            <a:avLst/>
          </a:prstGeom>
        </p:spPr>
      </p:pic>
      <p:pic>
        <p:nvPicPr>
          <p:cNvPr id="21" name="Graphic 20" descr="Thought bubble outline">
            <a:extLst>
              <a:ext uri="{FF2B5EF4-FFF2-40B4-BE49-F238E27FC236}">
                <a16:creationId xmlns:a16="http://schemas.microsoft.com/office/drawing/2014/main" id="{CF18ACA5-5993-7F77-67BC-58757DF3A4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79525" y="2363586"/>
            <a:ext cx="1855579" cy="185557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F5F8DA-36D3-50CF-E212-CA3F32CECE4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V="1">
            <a:off x="9046607" y="3518145"/>
            <a:ext cx="614528" cy="6243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BA74395-C453-B019-C620-C9F34604EA92}"/>
              </a:ext>
            </a:extLst>
          </p:cNvPr>
          <p:cNvSpPr txBox="1"/>
          <p:nvPr/>
        </p:nvSpPr>
        <p:spPr>
          <a:xfrm>
            <a:off x="8040632" y="5531008"/>
            <a:ext cx="400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Remote Physical Equipment (Substation)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81B78F-45A7-CBD1-AA4D-2A05DCDC8830}"/>
              </a:ext>
            </a:extLst>
          </p:cNvPr>
          <p:cNvSpPr/>
          <p:nvPr/>
        </p:nvSpPr>
        <p:spPr>
          <a:xfrm>
            <a:off x="9159987" y="3881298"/>
            <a:ext cx="13960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PLCs/RTUs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0AE31D4-A013-F72C-9209-1B12BBB93D50}"/>
              </a:ext>
            </a:extLst>
          </p:cNvPr>
          <p:cNvCxnSpPr/>
          <p:nvPr/>
        </p:nvCxnSpPr>
        <p:spPr>
          <a:xfrm flipH="1">
            <a:off x="9178001" y="4281411"/>
            <a:ext cx="274877" cy="36764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44D5239-38B7-CE8B-C38D-8D60643B20E9}"/>
              </a:ext>
            </a:extLst>
          </p:cNvPr>
          <p:cNvCxnSpPr>
            <a:cxnSpLocks/>
          </p:cNvCxnSpPr>
          <p:nvPr/>
        </p:nvCxnSpPr>
        <p:spPr>
          <a:xfrm>
            <a:off x="10419148" y="4249946"/>
            <a:ext cx="195690" cy="34796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DF594DD-2F99-B4FE-FD6C-952AE6B6DCD9}"/>
              </a:ext>
            </a:extLst>
          </p:cNvPr>
          <p:cNvCxnSpPr>
            <a:cxnSpLocks/>
          </p:cNvCxnSpPr>
          <p:nvPr/>
        </p:nvCxnSpPr>
        <p:spPr>
          <a:xfrm flipH="1">
            <a:off x="9765457" y="4293284"/>
            <a:ext cx="68747" cy="32108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E28527B9-50CE-5FF0-55C4-CA51FE093BB5}"/>
              </a:ext>
            </a:extLst>
          </p:cNvPr>
          <p:cNvCxnSpPr>
            <a:cxnSpLocks/>
          </p:cNvCxnSpPr>
          <p:nvPr/>
        </p:nvCxnSpPr>
        <p:spPr>
          <a:xfrm>
            <a:off x="10059662" y="4291879"/>
            <a:ext cx="119832" cy="306027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48363E33-BD8A-CAF9-6831-45697BE82274}"/>
              </a:ext>
            </a:extLst>
          </p:cNvPr>
          <p:cNvSpPr txBox="1"/>
          <p:nvPr/>
        </p:nvSpPr>
        <p:spPr>
          <a:xfrm>
            <a:off x="9400855" y="2956297"/>
            <a:ext cx="994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Network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99AF455-4046-B11C-9FBF-ACC9A0A76D60}"/>
              </a:ext>
            </a:extLst>
          </p:cNvPr>
          <p:cNvSpPr/>
          <p:nvPr/>
        </p:nvSpPr>
        <p:spPr>
          <a:xfrm>
            <a:off x="8808499" y="1467623"/>
            <a:ext cx="2178766" cy="976590"/>
          </a:xfrm>
          <a:prstGeom prst="rect">
            <a:avLst/>
          </a:prstGeom>
          <a:noFill/>
          <a:ln w="317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98DFC7E-7625-F684-7E59-A72FF4BEACBD}"/>
              </a:ext>
            </a:extLst>
          </p:cNvPr>
          <p:cNvSpPr txBox="1"/>
          <p:nvPr/>
        </p:nvSpPr>
        <p:spPr>
          <a:xfrm>
            <a:off x="9159987" y="1124702"/>
            <a:ext cx="1559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 Center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33BEA73-D65A-BD5F-C490-04213C1A6DDE}"/>
              </a:ext>
            </a:extLst>
          </p:cNvPr>
          <p:cNvSpPr/>
          <p:nvPr/>
        </p:nvSpPr>
        <p:spPr>
          <a:xfrm>
            <a:off x="10165880" y="1785002"/>
            <a:ext cx="669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SMs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CDC31B0-6128-A14A-24FE-9F0FB7E12FC8}"/>
              </a:ext>
            </a:extLst>
          </p:cNvPr>
          <p:cNvSpPr/>
          <p:nvPr/>
        </p:nvSpPr>
        <p:spPr>
          <a:xfrm>
            <a:off x="8963885" y="1797534"/>
            <a:ext cx="66922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HMIs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A775082-B728-9296-C057-D51EB9BF5C1A}"/>
              </a:ext>
            </a:extLst>
          </p:cNvPr>
          <p:cNvCxnSpPr>
            <a:cxnSpLocks/>
          </p:cNvCxnSpPr>
          <p:nvPr/>
        </p:nvCxnSpPr>
        <p:spPr>
          <a:xfrm>
            <a:off x="9731418" y="1982200"/>
            <a:ext cx="365217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1492C3-ADAF-A84C-A67B-1DA4CB3CBE11}"/>
              </a:ext>
            </a:extLst>
          </p:cNvPr>
          <p:cNvCxnSpPr>
            <a:cxnSpLocks/>
          </p:cNvCxnSpPr>
          <p:nvPr/>
        </p:nvCxnSpPr>
        <p:spPr>
          <a:xfrm flipH="1">
            <a:off x="10151168" y="2205154"/>
            <a:ext cx="172695" cy="460175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FE371D8-CE49-513A-66A8-D3CB18F51417}"/>
              </a:ext>
            </a:extLst>
          </p:cNvPr>
          <p:cNvCxnSpPr>
            <a:cxnSpLocks/>
          </p:cNvCxnSpPr>
          <p:nvPr/>
        </p:nvCxnSpPr>
        <p:spPr>
          <a:xfrm>
            <a:off x="9865087" y="3631656"/>
            <a:ext cx="0" cy="249642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Brace 49">
            <a:extLst>
              <a:ext uri="{FF2B5EF4-FFF2-40B4-BE49-F238E27FC236}">
                <a16:creationId xmlns:a16="http://schemas.microsoft.com/office/drawing/2014/main" id="{715C6C50-71CC-BCAC-BE97-62889228D218}"/>
              </a:ext>
            </a:extLst>
          </p:cNvPr>
          <p:cNvSpPr/>
          <p:nvPr/>
        </p:nvSpPr>
        <p:spPr>
          <a:xfrm>
            <a:off x="8437854" y="1298952"/>
            <a:ext cx="263950" cy="316770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1AA091-26E5-A3DB-ADC1-F7B68BADF44E}"/>
              </a:ext>
            </a:extLst>
          </p:cNvPr>
          <p:cNvSpPr txBox="1"/>
          <p:nvPr/>
        </p:nvSpPr>
        <p:spPr>
          <a:xfrm>
            <a:off x="7631000" y="2716009"/>
            <a:ext cx="819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SCADA</a:t>
            </a:r>
          </a:p>
        </p:txBody>
      </p:sp>
    </p:spTree>
    <p:extLst>
      <p:ext uri="{BB962C8B-B14F-4D97-AF65-F5344CB8AC3E}">
        <p14:creationId xmlns:p14="http://schemas.microsoft.com/office/powerpoint/2010/main" val="432315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36" grpId="0"/>
      <p:bldP spid="37" grpId="0" animBg="1"/>
      <p:bldP spid="38" grpId="0"/>
      <p:bldP spid="39" grpId="0" animBg="1"/>
      <p:bldP spid="41" grpId="0" animBg="1"/>
      <p:bldP spid="50" grpId="0" animBg="1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10748-630D-E058-B22B-8C836C620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1D87A-7381-8C67-3AE3-ADB0E028D0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7736" y="609784"/>
            <a:ext cx="10757719" cy="714726"/>
          </a:xfrm>
        </p:spPr>
        <p:txBody>
          <a:bodyPr>
            <a:normAutofit/>
          </a:bodyPr>
          <a:lstStyle/>
          <a:p>
            <a:r>
              <a:rPr lang="en-US" sz="2800" dirty="0"/>
              <a:t>Resilience in SCADA systems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7E97676-794B-FB15-04E2-B2C49503BB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A9AEA3DC-6F3E-7B5A-C4CA-7F0B0AC69595}"/>
              </a:ext>
            </a:extLst>
          </p:cNvPr>
          <p:cNvGrpSpPr/>
          <p:nvPr/>
        </p:nvGrpSpPr>
        <p:grpSpPr>
          <a:xfrm>
            <a:off x="4943472" y="2521660"/>
            <a:ext cx="2416432" cy="2554647"/>
            <a:chOff x="6041768" y="1504950"/>
            <a:chExt cx="2416432" cy="2554647"/>
          </a:xfrm>
        </p:grpSpPr>
        <p:grpSp>
          <p:nvGrpSpPr>
            <p:cNvPr id="373" name="Group 372">
              <a:extLst>
                <a:ext uri="{FF2B5EF4-FFF2-40B4-BE49-F238E27FC236}">
                  <a16:creationId xmlns:a16="http://schemas.microsoft.com/office/drawing/2014/main" id="{B424CE91-8BD1-4AEF-D11D-8B9A91FC2861}"/>
                </a:ext>
              </a:extLst>
            </p:cNvPr>
            <p:cNvGrpSpPr/>
            <p:nvPr/>
          </p:nvGrpSpPr>
          <p:grpSpPr>
            <a:xfrm>
              <a:off x="7772401" y="2348862"/>
              <a:ext cx="457199" cy="460019"/>
              <a:chOff x="7602263" y="2348862"/>
              <a:chExt cx="457199" cy="460019"/>
            </a:xfrm>
          </p:grpSpPr>
          <p:cxnSp>
            <p:nvCxnSpPr>
              <p:cNvPr id="400" name="Straight Connector 399">
                <a:extLst>
                  <a:ext uri="{FF2B5EF4-FFF2-40B4-BE49-F238E27FC236}">
                    <a16:creationId xmlns:a16="http://schemas.microsoft.com/office/drawing/2014/main" id="{062B66EE-81F6-71B9-6F80-723A7C7BC9C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30863" y="2348862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401" name="Graphic 400" descr="Server">
                <a:extLst>
                  <a:ext uri="{FF2B5EF4-FFF2-40B4-BE49-F238E27FC236}">
                    <a16:creationId xmlns:a16="http://schemas.microsoft.com/office/drawing/2014/main" id="{2C48B47C-7614-F0F0-0153-4D2FAB394F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 r="1357" b="30130"/>
              <a:stretch/>
            </p:blipFill>
            <p:spPr>
              <a:xfrm>
                <a:off x="7602263" y="2489435"/>
                <a:ext cx="457199" cy="319446"/>
              </a:xfrm>
              <a:prstGeom prst="rect">
                <a:avLst/>
              </a:prstGeom>
            </p:spPr>
          </p:pic>
        </p:grp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57A8892F-1D0F-BC75-87F2-4A3D9D3C5A87}"/>
                </a:ext>
              </a:extLst>
            </p:cNvPr>
            <p:cNvCxnSpPr>
              <a:cxnSpLocks/>
            </p:cNvCxnSpPr>
            <p:nvPr/>
          </p:nvCxnSpPr>
          <p:spPr>
            <a:xfrm>
              <a:off x="6216184" y="2348862"/>
              <a:ext cx="1955267" cy="0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4ECDAD2A-3191-74BB-F4B0-921033D58D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27608" y="2163928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376" name="Graphic 375" descr="Monitor">
              <a:extLst>
                <a:ext uri="{FF2B5EF4-FFF2-40B4-BE49-F238E27FC236}">
                  <a16:creationId xmlns:a16="http://schemas.microsoft.com/office/drawing/2014/main" id="{D1D29FC7-457E-9509-DD51-D0BC41E1A4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153436" y="1843960"/>
              <a:ext cx="341615" cy="341615"/>
            </a:xfrm>
            <a:prstGeom prst="rect">
              <a:avLst/>
            </a:prstGeom>
          </p:spPr>
        </p:pic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AF99EA65-03B8-AAF7-1D24-1B024C91E87F}"/>
                </a:ext>
              </a:extLst>
            </p:cNvPr>
            <p:cNvGrpSpPr/>
            <p:nvPr/>
          </p:nvGrpSpPr>
          <p:grpSpPr>
            <a:xfrm>
              <a:off x="7620000" y="2358033"/>
              <a:ext cx="457199" cy="523020"/>
              <a:chOff x="7164768" y="2285861"/>
              <a:chExt cx="457199" cy="523020"/>
            </a:xfrm>
          </p:grpSpPr>
          <p:cxnSp>
            <p:nvCxnSpPr>
              <p:cNvPr id="398" name="Straight Connector 397">
                <a:extLst>
                  <a:ext uri="{FF2B5EF4-FFF2-40B4-BE49-F238E27FC236}">
                    <a16:creationId xmlns:a16="http://schemas.microsoft.com/office/drawing/2014/main" id="{EB12B0B3-7F2D-CD8B-92B6-EF336978E11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393368" y="2285861"/>
                <a:ext cx="0" cy="247935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399" name="Graphic 398" descr="Server">
                <a:extLst>
                  <a:ext uri="{FF2B5EF4-FFF2-40B4-BE49-F238E27FC236}">
                    <a16:creationId xmlns:a16="http://schemas.microsoft.com/office/drawing/2014/main" id="{50663ACE-C8A0-5E32-54D7-A0028FBD2F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 r="1357" b="30130"/>
              <a:stretch/>
            </p:blipFill>
            <p:spPr>
              <a:xfrm>
                <a:off x="7164768" y="2489435"/>
                <a:ext cx="457199" cy="319446"/>
              </a:xfrm>
              <a:prstGeom prst="rect">
                <a:avLst/>
              </a:prstGeom>
            </p:spPr>
          </p:pic>
        </p:grp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2C438F16-030E-3076-7916-DA7E1CF0A2C9}"/>
                </a:ext>
              </a:extLst>
            </p:cNvPr>
            <p:cNvSpPr/>
            <p:nvPr/>
          </p:nvSpPr>
          <p:spPr>
            <a:xfrm>
              <a:off x="6041768" y="1504950"/>
              <a:ext cx="2293450" cy="255464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en-US" kern="0">
                <a:solidFill>
                  <a:prstClr val="black"/>
                </a:solidFill>
                <a:ea typeface="ＭＳ Ｐゴシック" charset="0"/>
              </a:endParaRPr>
            </a:p>
          </p:txBody>
        </p:sp>
        <p:pic>
          <p:nvPicPr>
            <p:cNvPr id="379" name="Graphic 378" descr="Processor outline">
              <a:extLst>
                <a:ext uri="{FF2B5EF4-FFF2-40B4-BE49-F238E27FC236}">
                  <a16:creationId xmlns:a16="http://schemas.microsoft.com/office/drawing/2014/main" id="{459D8E8A-3CAF-95B9-2080-48A1A8727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049771" y="1809750"/>
              <a:ext cx="408440" cy="408440"/>
            </a:xfrm>
            <a:prstGeom prst="rect">
              <a:avLst/>
            </a:prstGeom>
          </p:spPr>
        </p:pic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98AFBD54-3884-7683-8B97-D774D55317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36431" y="2168984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381" name="Straight Connector 380">
              <a:extLst>
                <a:ext uri="{FF2B5EF4-FFF2-40B4-BE49-F238E27FC236}">
                  <a16:creationId xmlns:a16="http://schemas.microsoft.com/office/drawing/2014/main" id="{6647A82F-75AC-DCDC-B641-C837EF8AE8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30628" y="2173100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382" name="TextBox 381">
              <a:extLst>
                <a:ext uri="{FF2B5EF4-FFF2-40B4-BE49-F238E27FC236}">
                  <a16:creationId xmlns:a16="http://schemas.microsoft.com/office/drawing/2014/main" id="{C1383AC7-2651-617B-ED9D-C0E28057F0B0}"/>
                </a:ext>
              </a:extLst>
            </p:cNvPr>
            <p:cNvSpPr txBox="1"/>
            <p:nvPr/>
          </p:nvSpPr>
          <p:spPr>
            <a:xfrm>
              <a:off x="7321142" y="1804580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600" kern="0" dirty="0">
                  <a:solidFill>
                    <a:sysClr val="windowText" lastClr="000000"/>
                  </a:solidFill>
                  <a:ea typeface="ＭＳ Ｐゴシック" charset="0"/>
                </a:rPr>
                <a:t>…</a:t>
              </a:r>
              <a:r>
                <a:rPr lang="en-US" sz="1000" kern="0" dirty="0">
                  <a:solidFill>
                    <a:sysClr val="windowText" lastClr="000000"/>
                  </a:solidFill>
                  <a:ea typeface="ＭＳ Ｐゴシック" charset="0"/>
                </a:rPr>
                <a:t> </a:t>
              </a:r>
            </a:p>
          </p:txBody>
        </p:sp>
        <p:pic>
          <p:nvPicPr>
            <p:cNvPr id="383" name="Graphic 382" descr="Processor outline">
              <a:extLst>
                <a:ext uri="{FF2B5EF4-FFF2-40B4-BE49-F238E27FC236}">
                  <a16:creationId xmlns:a16="http://schemas.microsoft.com/office/drawing/2014/main" id="{4DE86DD8-DACC-8B11-F76B-4CDC891C8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7534411" y="1815617"/>
              <a:ext cx="408440" cy="408440"/>
            </a:xfrm>
            <a:prstGeom prst="rect">
              <a:avLst/>
            </a:prstGeom>
          </p:spPr>
        </p:pic>
        <p:sp>
          <p:nvSpPr>
            <p:cNvPr id="384" name="TextBox 383">
              <a:extLst>
                <a:ext uri="{FF2B5EF4-FFF2-40B4-BE49-F238E27FC236}">
                  <a16:creationId xmlns:a16="http://schemas.microsoft.com/office/drawing/2014/main" id="{90066D53-A086-39F1-8D17-10BF34C58AAD}"/>
                </a:ext>
              </a:extLst>
            </p:cNvPr>
            <p:cNvSpPr txBox="1"/>
            <p:nvPr/>
          </p:nvSpPr>
          <p:spPr>
            <a:xfrm>
              <a:off x="6101864" y="1600027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ea typeface="ＭＳ Ｐゴシック" charset="0"/>
                </a:rPr>
                <a:t>HMI</a:t>
              </a:r>
              <a:r>
                <a:rPr lang="en-US" sz="1000" kern="0" dirty="0">
                  <a:solidFill>
                    <a:sysClr val="windowText" lastClr="000000"/>
                  </a:solidFill>
                  <a:ea typeface="ＭＳ Ｐゴシック" charset="0"/>
                </a:rPr>
                <a:t> </a:t>
              </a:r>
            </a:p>
          </p:txBody>
        </p:sp>
        <p:sp>
          <p:nvSpPr>
            <p:cNvPr id="385" name="TextBox 384">
              <a:extLst>
                <a:ext uri="{FF2B5EF4-FFF2-40B4-BE49-F238E27FC236}">
                  <a16:creationId xmlns:a16="http://schemas.microsoft.com/office/drawing/2014/main" id="{C4BD02B6-0CB6-874E-80CB-19D1A8DEA79F}"/>
                </a:ext>
              </a:extLst>
            </p:cNvPr>
            <p:cNvSpPr txBox="1"/>
            <p:nvPr/>
          </p:nvSpPr>
          <p:spPr>
            <a:xfrm>
              <a:off x="6730471" y="1605202"/>
              <a:ext cx="1508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ea typeface="ＭＳ Ｐゴシック" charset="0"/>
                </a:rPr>
                <a:t>PLCs, other devices </a:t>
              </a:r>
            </a:p>
          </p:txBody>
        </p:sp>
        <p:sp>
          <p:nvSpPr>
            <p:cNvPr id="386" name="TextBox 385">
              <a:extLst>
                <a:ext uri="{FF2B5EF4-FFF2-40B4-BE49-F238E27FC236}">
                  <a16:creationId xmlns:a16="http://schemas.microsoft.com/office/drawing/2014/main" id="{B4A7333F-AF5F-C3EB-BF2A-06394D7AEC68}"/>
                </a:ext>
              </a:extLst>
            </p:cNvPr>
            <p:cNvSpPr txBox="1"/>
            <p:nvPr/>
          </p:nvSpPr>
          <p:spPr>
            <a:xfrm>
              <a:off x="7084031" y="3001177"/>
              <a:ext cx="137416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ea typeface="ＭＳ Ｐゴシック" charset="0"/>
                </a:rPr>
                <a:t>SCADA IT DT</a:t>
              </a:r>
              <a:endParaRPr lang="en-US" sz="1000" kern="0" dirty="0">
                <a:solidFill>
                  <a:sysClr val="windowText" lastClr="000000"/>
                </a:solidFill>
                <a:ea typeface="ＭＳ Ｐゴシック" charset="0"/>
              </a:endParaRPr>
            </a:p>
          </p:txBody>
        </p:sp>
        <p:grpSp>
          <p:nvGrpSpPr>
            <p:cNvPr id="387" name="Group 386">
              <a:extLst>
                <a:ext uri="{FF2B5EF4-FFF2-40B4-BE49-F238E27FC236}">
                  <a16:creationId xmlns:a16="http://schemas.microsoft.com/office/drawing/2014/main" id="{7C1F0A51-24FE-5231-A9A3-4FE3BDC26A71}"/>
                </a:ext>
              </a:extLst>
            </p:cNvPr>
            <p:cNvGrpSpPr/>
            <p:nvPr/>
          </p:nvGrpSpPr>
          <p:grpSpPr>
            <a:xfrm>
              <a:off x="7467600" y="2358033"/>
              <a:ext cx="457199" cy="588301"/>
              <a:chOff x="6754169" y="2214869"/>
              <a:chExt cx="457199" cy="588301"/>
            </a:xfrm>
          </p:grpSpPr>
          <p:cxnSp>
            <p:nvCxnSpPr>
              <p:cNvPr id="396" name="Straight Connector 395">
                <a:extLst>
                  <a:ext uri="{FF2B5EF4-FFF2-40B4-BE49-F238E27FC236}">
                    <a16:creationId xmlns:a16="http://schemas.microsoft.com/office/drawing/2014/main" id="{4310A77E-9AA3-71AC-0064-E0F0427CA76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982768" y="2214869"/>
                <a:ext cx="1" cy="313216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397" name="Graphic 396" descr="Server">
                <a:extLst>
                  <a:ext uri="{FF2B5EF4-FFF2-40B4-BE49-F238E27FC236}">
                    <a16:creationId xmlns:a16="http://schemas.microsoft.com/office/drawing/2014/main" id="{797D05CE-ACA3-BAE8-03D0-9F4A6DD6DF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rcRect r="1357" b="30130"/>
              <a:stretch/>
            </p:blipFill>
            <p:spPr>
              <a:xfrm>
                <a:off x="6754169" y="2483724"/>
                <a:ext cx="457199" cy="319446"/>
              </a:xfrm>
              <a:prstGeom prst="rect">
                <a:avLst/>
              </a:prstGeom>
            </p:spPr>
          </p:pic>
        </p:grpSp>
        <p:grpSp>
          <p:nvGrpSpPr>
            <p:cNvPr id="388" name="Group 387">
              <a:extLst>
                <a:ext uri="{FF2B5EF4-FFF2-40B4-BE49-F238E27FC236}">
                  <a16:creationId xmlns:a16="http://schemas.microsoft.com/office/drawing/2014/main" id="{60B8398A-92F8-B61B-4D04-523B2A3500E2}"/>
                </a:ext>
              </a:extLst>
            </p:cNvPr>
            <p:cNvGrpSpPr/>
            <p:nvPr/>
          </p:nvGrpSpPr>
          <p:grpSpPr>
            <a:xfrm>
              <a:off x="7315200" y="2338351"/>
              <a:ext cx="457199" cy="690792"/>
              <a:chOff x="6326568" y="2114069"/>
              <a:chExt cx="457199" cy="690792"/>
            </a:xfrm>
          </p:grpSpPr>
          <p:cxnSp>
            <p:nvCxnSpPr>
              <p:cNvPr id="394" name="Straight Connector 393">
                <a:extLst>
                  <a:ext uri="{FF2B5EF4-FFF2-40B4-BE49-F238E27FC236}">
                    <a16:creationId xmlns:a16="http://schemas.microsoft.com/office/drawing/2014/main" id="{07035B7C-AFE9-4760-127B-7AE4938291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34512" y="2114069"/>
                <a:ext cx="3651" cy="409217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395" name="Graphic 394" descr="Server">
                <a:extLst>
                  <a:ext uri="{FF2B5EF4-FFF2-40B4-BE49-F238E27FC236}">
                    <a16:creationId xmlns:a16="http://schemas.microsoft.com/office/drawing/2014/main" id="{EB7E6D4E-8574-38DA-7203-7D5B250132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 r="1357" b="30130"/>
              <a:stretch/>
            </p:blipFill>
            <p:spPr>
              <a:xfrm>
                <a:off x="6326568" y="2485415"/>
                <a:ext cx="457199" cy="319446"/>
              </a:xfrm>
              <a:prstGeom prst="rect">
                <a:avLst/>
              </a:prstGeom>
            </p:spPr>
          </p:pic>
        </p:grpSp>
        <p:cxnSp>
          <p:nvCxnSpPr>
            <p:cNvPr id="389" name="Straight Connector 388">
              <a:extLst>
                <a:ext uri="{FF2B5EF4-FFF2-40B4-BE49-F238E27FC236}">
                  <a16:creationId xmlns:a16="http://schemas.microsoft.com/office/drawing/2014/main" id="{CDE91291-2C0F-1A67-2E08-18076132D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34200" y="2353660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390" name="Graphic 389" descr="Server">
              <a:extLst>
                <a:ext uri="{FF2B5EF4-FFF2-40B4-BE49-F238E27FC236}">
                  <a16:creationId xmlns:a16="http://schemas.microsoft.com/office/drawing/2014/main" id="{4B3F1C4C-2608-9419-20CD-90939A716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1357" b="30130"/>
            <a:stretch/>
          </p:blipFill>
          <p:spPr>
            <a:xfrm>
              <a:off x="6705600" y="2494233"/>
              <a:ext cx="457199" cy="319446"/>
            </a:xfrm>
            <a:prstGeom prst="rect">
              <a:avLst/>
            </a:prstGeom>
          </p:spPr>
        </p:pic>
        <p:cxnSp>
          <p:nvCxnSpPr>
            <p:cNvPr id="391" name="Straight Connector 390">
              <a:extLst>
                <a:ext uri="{FF2B5EF4-FFF2-40B4-BE49-F238E27FC236}">
                  <a16:creationId xmlns:a16="http://schemas.microsoft.com/office/drawing/2014/main" id="{52AA07B4-9F77-2279-EA77-E5675AE316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9995" y="2343150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392" name="Graphic 391" descr="Server">
              <a:extLst>
                <a:ext uri="{FF2B5EF4-FFF2-40B4-BE49-F238E27FC236}">
                  <a16:creationId xmlns:a16="http://schemas.microsoft.com/office/drawing/2014/main" id="{CDBC59AD-91BC-6076-7D28-014894992A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1357" b="30130"/>
            <a:stretch/>
          </p:blipFill>
          <p:spPr>
            <a:xfrm>
              <a:off x="6248400" y="2490213"/>
              <a:ext cx="457199" cy="319446"/>
            </a:xfrm>
            <a:prstGeom prst="rect">
              <a:avLst/>
            </a:prstGeom>
          </p:spPr>
        </p:pic>
        <p:sp>
          <p:nvSpPr>
            <p:cNvPr id="393" name="TextBox 392">
              <a:extLst>
                <a:ext uri="{FF2B5EF4-FFF2-40B4-BE49-F238E27FC236}">
                  <a16:creationId xmlns:a16="http://schemas.microsoft.com/office/drawing/2014/main" id="{6AB7A0E6-263D-E3BD-FBA3-EC53E5FE3ECA}"/>
                </a:ext>
              </a:extLst>
            </p:cNvPr>
            <p:cNvSpPr txBox="1"/>
            <p:nvPr/>
          </p:nvSpPr>
          <p:spPr>
            <a:xfrm>
              <a:off x="6068922" y="2765030"/>
              <a:ext cx="13224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  <a:ea typeface="ＭＳ Ｐゴシック" charset="0"/>
                </a:rPr>
                <a:t>Primary + Backup SCADA Servers</a:t>
              </a:r>
              <a:r>
                <a:rPr lang="en-US" sz="1000" kern="0" dirty="0">
                  <a:solidFill>
                    <a:sysClr val="windowText" lastClr="000000"/>
                  </a:solidFill>
                  <a:ea typeface="ＭＳ Ｐゴシック" charset="0"/>
                </a:rPr>
                <a:t> </a:t>
              </a:r>
            </a:p>
          </p:txBody>
        </p:sp>
      </p:grpSp>
      <p:sp>
        <p:nvSpPr>
          <p:cNvPr id="402" name="Content Placeholder 2">
            <a:extLst>
              <a:ext uri="{FF2B5EF4-FFF2-40B4-BE49-F238E27FC236}">
                <a16:creationId xmlns:a16="http://schemas.microsoft.com/office/drawing/2014/main" id="{0042CA60-3A89-4C55-A9EF-F30760923118}"/>
              </a:ext>
            </a:extLst>
          </p:cNvPr>
          <p:cNvSpPr txBox="1">
            <a:spLocks/>
          </p:cNvSpPr>
          <p:nvPr/>
        </p:nvSpPr>
        <p:spPr bwMode="auto">
          <a:xfrm>
            <a:off x="4962777" y="1827322"/>
            <a:ext cx="229345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2000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57213" indent="-214313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8572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2001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1543050" indent="-1714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Intrusion-Tolerant Digital Twins offer a path to transition</a:t>
            </a:r>
          </a:p>
        </p:txBody>
      </p:sp>
      <p:sp>
        <p:nvSpPr>
          <p:cNvPr id="403" name="Right Arrow 402">
            <a:extLst>
              <a:ext uri="{FF2B5EF4-FFF2-40B4-BE49-F238E27FC236}">
                <a16:creationId xmlns:a16="http://schemas.microsoft.com/office/drawing/2014/main" id="{D253B846-BA2F-E26D-8522-06076759439F}"/>
              </a:ext>
            </a:extLst>
          </p:cNvPr>
          <p:cNvSpPr/>
          <p:nvPr/>
        </p:nvSpPr>
        <p:spPr>
          <a:xfrm>
            <a:off x="7858545" y="3175997"/>
            <a:ext cx="627151" cy="543834"/>
          </a:xfrm>
          <a:prstGeom prst="rightArrow">
            <a:avLst>
              <a:gd name="adj1" fmla="val 50000"/>
              <a:gd name="adj2" fmla="val 57598"/>
            </a:avLst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4" name="Right Arrow 403">
            <a:extLst>
              <a:ext uri="{FF2B5EF4-FFF2-40B4-BE49-F238E27FC236}">
                <a16:creationId xmlns:a16="http://schemas.microsoft.com/office/drawing/2014/main" id="{EE6DCCEC-4BDD-1EEB-8C70-34C75F23207B}"/>
              </a:ext>
            </a:extLst>
          </p:cNvPr>
          <p:cNvSpPr/>
          <p:nvPr/>
        </p:nvSpPr>
        <p:spPr>
          <a:xfrm>
            <a:off x="3884388" y="3159780"/>
            <a:ext cx="627151" cy="543834"/>
          </a:xfrm>
          <a:prstGeom prst="rightArrow">
            <a:avLst>
              <a:gd name="adj1" fmla="val 50000"/>
              <a:gd name="adj2" fmla="val 57598"/>
            </a:avLst>
          </a:prstGeom>
          <a:noFill/>
          <a:ln w="28575" cap="flat" cmpd="sng" algn="ctr">
            <a:solidFill>
              <a:srgbClr val="4F81BD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08" name="Group 407">
            <a:extLst>
              <a:ext uri="{FF2B5EF4-FFF2-40B4-BE49-F238E27FC236}">
                <a16:creationId xmlns:a16="http://schemas.microsoft.com/office/drawing/2014/main" id="{1A1CC77E-F661-7EAB-FC9A-7F759AAC7631}"/>
              </a:ext>
            </a:extLst>
          </p:cNvPr>
          <p:cNvGrpSpPr/>
          <p:nvPr/>
        </p:nvGrpSpPr>
        <p:grpSpPr>
          <a:xfrm>
            <a:off x="1072232" y="2499073"/>
            <a:ext cx="2293450" cy="2173647"/>
            <a:chOff x="232517" y="1504950"/>
            <a:chExt cx="2293450" cy="2173647"/>
          </a:xfrm>
        </p:grpSpPr>
        <p:grpSp>
          <p:nvGrpSpPr>
            <p:cNvPr id="410" name="Group 409">
              <a:extLst>
                <a:ext uri="{FF2B5EF4-FFF2-40B4-BE49-F238E27FC236}">
                  <a16:creationId xmlns:a16="http://schemas.microsoft.com/office/drawing/2014/main" id="{A616D96F-5D34-97E7-C8FD-FC932D19B3FD}"/>
                </a:ext>
              </a:extLst>
            </p:cNvPr>
            <p:cNvGrpSpPr/>
            <p:nvPr/>
          </p:nvGrpSpPr>
          <p:grpSpPr>
            <a:xfrm>
              <a:off x="232517" y="1504950"/>
              <a:ext cx="2293450" cy="2173647"/>
              <a:chOff x="2427511" y="3924200"/>
              <a:chExt cx="2293450" cy="2173647"/>
            </a:xfrm>
          </p:grpSpPr>
          <p:cxnSp>
            <p:nvCxnSpPr>
              <p:cNvPr id="422" name="Straight Connector 421">
                <a:extLst>
                  <a:ext uri="{FF2B5EF4-FFF2-40B4-BE49-F238E27FC236}">
                    <a16:creationId xmlns:a16="http://schemas.microsoft.com/office/drawing/2014/main" id="{9533AF12-A2FC-84E5-C283-05E85359E7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27" y="4768112"/>
                <a:ext cx="195526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3" name="Straight Connector 422">
                <a:extLst>
                  <a:ext uri="{FF2B5EF4-FFF2-40B4-BE49-F238E27FC236}">
                    <a16:creationId xmlns:a16="http://schemas.microsoft.com/office/drawing/2014/main" id="{1E684F72-68F7-B175-9F91-9F5E241710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3351" y="4583178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424" name="Straight Connector 423">
                <a:extLst>
                  <a:ext uri="{FF2B5EF4-FFF2-40B4-BE49-F238E27FC236}">
                    <a16:creationId xmlns:a16="http://schemas.microsoft.com/office/drawing/2014/main" id="{6CF90C5F-CB65-B069-B79C-4C95BA199A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3795" y="4768112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425" name="Graphic 424" descr="Monitor">
                <a:extLst>
                  <a:ext uri="{FF2B5EF4-FFF2-40B4-BE49-F238E27FC236}">
                    <a16:creationId xmlns:a16="http://schemas.microsoft.com/office/drawing/2014/main" id="{174A9208-398F-36CE-17D1-00ED53453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539179" y="4263210"/>
                <a:ext cx="341615" cy="341615"/>
              </a:xfrm>
              <a:prstGeom prst="rect">
                <a:avLst/>
              </a:prstGeom>
            </p:spPr>
          </p:pic>
          <p:pic>
            <p:nvPicPr>
              <p:cNvPr id="426" name="Graphic 425" descr="Server">
                <a:extLst>
                  <a:ext uri="{FF2B5EF4-FFF2-40B4-BE49-F238E27FC236}">
                    <a16:creationId xmlns:a16="http://schemas.microsoft.com/office/drawing/2014/main" id="{96331F94-27C8-EC45-BF69-EE082E75BC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rcRect r="1357" b="30130"/>
              <a:stretch/>
            </p:blipFill>
            <p:spPr>
              <a:xfrm>
                <a:off x="3795195" y="4908685"/>
                <a:ext cx="457199" cy="319446"/>
              </a:xfrm>
              <a:prstGeom prst="rect">
                <a:avLst/>
              </a:prstGeom>
            </p:spPr>
          </p:pic>
          <p:sp>
            <p:nvSpPr>
              <p:cNvPr id="427" name="TextBox 426">
                <a:extLst>
                  <a:ext uri="{FF2B5EF4-FFF2-40B4-BE49-F238E27FC236}">
                    <a16:creationId xmlns:a16="http://schemas.microsoft.com/office/drawing/2014/main" id="{57034312-33EE-B04C-00F2-D9F7DC340BAE}"/>
                  </a:ext>
                </a:extLst>
              </p:cNvPr>
              <p:cNvSpPr txBox="1"/>
              <p:nvPr/>
            </p:nvSpPr>
            <p:spPr>
              <a:xfrm>
                <a:off x="2430157" y="5751968"/>
                <a:ext cx="2290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ＭＳ Ｐゴシック" charset="0"/>
                  </a:rPr>
                  <a:t>Modern Industrial SCADA</a:t>
                </a:r>
              </a:p>
            </p:txBody>
          </p:sp>
          <p:sp>
            <p:nvSpPr>
              <p:cNvPr id="428" name="Rectangle 427">
                <a:extLst>
                  <a:ext uri="{FF2B5EF4-FFF2-40B4-BE49-F238E27FC236}">
                    <a16:creationId xmlns:a16="http://schemas.microsoft.com/office/drawing/2014/main" id="{6666F16A-15AA-2075-0D6B-97956D8FBB5E}"/>
                  </a:ext>
                </a:extLst>
              </p:cNvPr>
              <p:cNvSpPr/>
              <p:nvPr/>
            </p:nvSpPr>
            <p:spPr>
              <a:xfrm>
                <a:off x="2427511" y="3924200"/>
                <a:ext cx="2293450" cy="2173647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endParaRPr>
              </a:p>
            </p:txBody>
          </p:sp>
        </p:grpSp>
        <p:cxnSp>
          <p:nvCxnSpPr>
            <p:cNvPr id="411" name="Straight Connector 410">
              <a:extLst>
                <a:ext uri="{FF2B5EF4-FFF2-40B4-BE49-F238E27FC236}">
                  <a16:creationId xmlns:a16="http://schemas.microsoft.com/office/drawing/2014/main" id="{A8E64CB4-3F21-E576-13B0-AF4DE65A112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195" y="2338352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412" name="Graphic 411" descr="Server">
              <a:extLst>
                <a:ext uri="{FF2B5EF4-FFF2-40B4-BE49-F238E27FC236}">
                  <a16:creationId xmlns:a16="http://schemas.microsoft.com/office/drawing/2014/main" id="{430C4670-795F-5BE1-29D5-46751460B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1357" b="30130"/>
            <a:stretch/>
          </p:blipFill>
          <p:spPr>
            <a:xfrm>
              <a:off x="609600" y="2485415"/>
              <a:ext cx="457199" cy="319446"/>
            </a:xfrm>
            <a:prstGeom prst="rect">
              <a:avLst/>
            </a:prstGeom>
          </p:spPr>
        </p:pic>
        <p:pic>
          <p:nvPicPr>
            <p:cNvPr id="413" name="Graphic 412" descr="Processor outline">
              <a:extLst>
                <a:ext uri="{FF2B5EF4-FFF2-40B4-BE49-F238E27FC236}">
                  <a16:creationId xmlns:a16="http://schemas.microsoft.com/office/drawing/2014/main" id="{DDDCC275-4E2A-312E-232A-611E032EA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240520" y="1809750"/>
              <a:ext cx="408440" cy="408440"/>
            </a:xfrm>
            <a:prstGeom prst="rect">
              <a:avLst/>
            </a:prstGeom>
          </p:spPr>
        </p:pic>
        <p:cxnSp>
          <p:nvCxnSpPr>
            <p:cNvPr id="414" name="Straight Connector 413">
              <a:extLst>
                <a:ext uri="{FF2B5EF4-FFF2-40B4-BE49-F238E27FC236}">
                  <a16:creationId xmlns:a16="http://schemas.microsoft.com/office/drawing/2014/main" id="{160E0C61-67F0-B91B-08FF-2516C5F303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7180" y="2168984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415" name="Straight Connector 414">
              <a:extLst>
                <a:ext uri="{FF2B5EF4-FFF2-40B4-BE49-F238E27FC236}">
                  <a16:creationId xmlns:a16="http://schemas.microsoft.com/office/drawing/2014/main" id="{AA16AD42-C438-00CE-3293-B424B2D5F3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1377" y="2173100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416" name="TextBox 415">
              <a:extLst>
                <a:ext uri="{FF2B5EF4-FFF2-40B4-BE49-F238E27FC236}">
                  <a16:creationId xmlns:a16="http://schemas.microsoft.com/office/drawing/2014/main" id="{F833BDDF-6F51-8B6E-BA9D-B002E71A16E7}"/>
                </a:ext>
              </a:extLst>
            </p:cNvPr>
            <p:cNvSpPr txBox="1"/>
            <p:nvPr/>
          </p:nvSpPr>
          <p:spPr>
            <a:xfrm>
              <a:off x="1511891" y="1804580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…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 </a:t>
              </a:r>
            </a:p>
          </p:txBody>
        </p:sp>
        <p:pic>
          <p:nvPicPr>
            <p:cNvPr id="417" name="Graphic 416" descr="Processor outline">
              <a:extLst>
                <a:ext uri="{FF2B5EF4-FFF2-40B4-BE49-F238E27FC236}">
                  <a16:creationId xmlns:a16="http://schemas.microsoft.com/office/drawing/2014/main" id="{7F7CFCAE-6EF2-02A1-F01B-1F5345879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725160" y="1815617"/>
              <a:ext cx="408440" cy="408440"/>
            </a:xfrm>
            <a:prstGeom prst="rect">
              <a:avLst/>
            </a:prstGeom>
          </p:spPr>
        </p:pic>
        <p:sp>
          <p:nvSpPr>
            <p:cNvPr id="418" name="TextBox 417">
              <a:extLst>
                <a:ext uri="{FF2B5EF4-FFF2-40B4-BE49-F238E27FC236}">
                  <a16:creationId xmlns:a16="http://schemas.microsoft.com/office/drawing/2014/main" id="{66CFD382-E602-8D07-33C7-AE0C8EF9F61E}"/>
                </a:ext>
              </a:extLst>
            </p:cNvPr>
            <p:cNvSpPr txBox="1"/>
            <p:nvPr/>
          </p:nvSpPr>
          <p:spPr>
            <a:xfrm>
              <a:off x="292613" y="1600027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HMI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 </a:t>
              </a:r>
            </a:p>
          </p:txBody>
        </p:sp>
        <p:sp>
          <p:nvSpPr>
            <p:cNvPr id="419" name="TextBox 418">
              <a:extLst>
                <a:ext uri="{FF2B5EF4-FFF2-40B4-BE49-F238E27FC236}">
                  <a16:creationId xmlns:a16="http://schemas.microsoft.com/office/drawing/2014/main" id="{E802FF0B-82C7-B975-B287-68A983140017}"/>
                </a:ext>
              </a:extLst>
            </p:cNvPr>
            <p:cNvSpPr txBox="1"/>
            <p:nvPr/>
          </p:nvSpPr>
          <p:spPr>
            <a:xfrm>
              <a:off x="921220" y="1605202"/>
              <a:ext cx="1508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PLCs, other devices </a:t>
              </a:r>
            </a:p>
          </p:txBody>
        </p:sp>
        <p:sp>
          <p:nvSpPr>
            <p:cNvPr id="420" name="TextBox 419">
              <a:extLst>
                <a:ext uri="{FF2B5EF4-FFF2-40B4-BE49-F238E27FC236}">
                  <a16:creationId xmlns:a16="http://schemas.microsoft.com/office/drawing/2014/main" id="{CBC9EDA3-0209-B715-17EF-A25FD7E7A63D}"/>
                </a:ext>
              </a:extLst>
            </p:cNvPr>
            <p:cNvSpPr txBox="1"/>
            <p:nvPr/>
          </p:nvSpPr>
          <p:spPr>
            <a:xfrm>
              <a:off x="304800" y="2757481"/>
              <a:ext cx="1062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Primary SCADA Server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 </a:t>
              </a:r>
            </a:p>
          </p:txBody>
        </p:sp>
        <p:sp>
          <p:nvSpPr>
            <p:cNvPr id="421" name="TextBox 420">
              <a:extLst>
                <a:ext uri="{FF2B5EF4-FFF2-40B4-BE49-F238E27FC236}">
                  <a16:creationId xmlns:a16="http://schemas.microsoft.com/office/drawing/2014/main" id="{51DBABE0-14D6-2B67-4938-C011010FF1BA}"/>
                </a:ext>
              </a:extLst>
            </p:cNvPr>
            <p:cNvSpPr txBox="1"/>
            <p:nvPr/>
          </p:nvSpPr>
          <p:spPr>
            <a:xfrm>
              <a:off x="1302877" y="2767991"/>
              <a:ext cx="1059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Backup SCADA Server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ea typeface="ＭＳ Ｐゴシック" charset="0"/>
                </a:rPr>
                <a:t> </a:t>
              </a:r>
            </a:p>
          </p:txBody>
        </p:sp>
      </p:grpSp>
      <p:sp>
        <p:nvSpPr>
          <p:cNvPr id="409" name="Content Placeholder 2">
            <a:extLst>
              <a:ext uri="{FF2B5EF4-FFF2-40B4-BE49-F238E27FC236}">
                <a16:creationId xmlns:a16="http://schemas.microsoft.com/office/drawing/2014/main" id="{27D2EC1A-7FB3-00A4-AFFD-D4FE39FDF770}"/>
              </a:ext>
            </a:extLst>
          </p:cNvPr>
          <p:cNvSpPr txBox="1">
            <a:spLocks/>
          </p:cNvSpPr>
          <p:nvPr/>
        </p:nvSpPr>
        <p:spPr bwMode="auto">
          <a:xfrm>
            <a:off x="1081119" y="1806980"/>
            <a:ext cx="22934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500" b="1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3429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685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0287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17145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charset="0"/>
              </a:rPr>
              <a:t>Today’s systems are vulnerable to cyberattacks</a:t>
            </a:r>
          </a:p>
        </p:txBody>
      </p:sp>
      <p:sp>
        <p:nvSpPr>
          <p:cNvPr id="407" name="Graphic 19" descr="Devil face with solid fill">
            <a:extLst>
              <a:ext uri="{FF2B5EF4-FFF2-40B4-BE49-F238E27FC236}">
                <a16:creationId xmlns:a16="http://schemas.microsoft.com/office/drawing/2014/main" id="{2972CED9-6531-08AC-1502-145D0CA643AA}"/>
              </a:ext>
            </a:extLst>
          </p:cNvPr>
          <p:cNvSpPr/>
          <p:nvPr/>
        </p:nvSpPr>
        <p:spPr>
          <a:xfrm>
            <a:off x="1292891" y="3425218"/>
            <a:ext cx="284421" cy="303924"/>
          </a:xfrm>
          <a:custGeom>
            <a:avLst/>
            <a:gdLst>
              <a:gd name="connsiteX0" fmla="*/ 360220 w 363223"/>
              <a:gd name="connsiteY0" fmla="*/ 44811 h 391080"/>
              <a:gd name="connsiteX1" fmla="*/ 341595 w 363223"/>
              <a:gd name="connsiteY1" fmla="*/ 3837 h 391080"/>
              <a:gd name="connsiteX2" fmla="*/ 328588 w 363223"/>
              <a:gd name="connsiteY2" fmla="*/ 1780 h 391080"/>
              <a:gd name="connsiteX3" fmla="*/ 324787 w 363223"/>
              <a:gd name="connsiteY3" fmla="*/ 8494 h 391080"/>
              <a:gd name="connsiteX4" fmla="*/ 275060 w 363223"/>
              <a:gd name="connsiteY4" fmla="*/ 63994 h 391080"/>
              <a:gd name="connsiteX5" fmla="*/ 88164 w 363223"/>
              <a:gd name="connsiteY5" fmla="*/ 63994 h 391080"/>
              <a:gd name="connsiteX6" fmla="*/ 38436 w 363223"/>
              <a:gd name="connsiteY6" fmla="*/ 8726 h 391080"/>
              <a:gd name="connsiteX7" fmla="*/ 28341 w 363223"/>
              <a:gd name="connsiteY7" fmla="*/ 270 h 391080"/>
              <a:gd name="connsiteX8" fmla="*/ 21628 w 363223"/>
              <a:gd name="connsiteY8" fmla="*/ 4070 h 391080"/>
              <a:gd name="connsiteX9" fmla="*/ 3003 w 363223"/>
              <a:gd name="connsiteY9" fmla="*/ 45044 h 391080"/>
              <a:gd name="connsiteX10" fmla="*/ 23304 w 363223"/>
              <a:gd name="connsiteY10" fmla="*/ 135093 h 391080"/>
              <a:gd name="connsiteX11" fmla="*/ 102595 w 363223"/>
              <a:gd name="connsiteY11" fmla="*/ 372417 h 391080"/>
              <a:gd name="connsiteX12" fmla="*/ 339919 w 363223"/>
              <a:gd name="connsiteY12" fmla="*/ 293126 h 391080"/>
              <a:gd name="connsiteX13" fmla="*/ 339919 w 363223"/>
              <a:gd name="connsiteY13" fmla="*/ 135093 h 391080"/>
              <a:gd name="connsiteX14" fmla="*/ 360220 w 363223"/>
              <a:gd name="connsiteY14" fmla="*/ 44811 h 391080"/>
              <a:gd name="connsiteX15" fmla="*/ 207267 w 363223"/>
              <a:gd name="connsiteY15" fmla="*/ 138492 h 391080"/>
              <a:gd name="connsiteX16" fmla="*/ 259415 w 363223"/>
              <a:gd name="connsiteY16" fmla="*/ 114746 h 391080"/>
              <a:gd name="connsiteX17" fmla="*/ 277574 w 363223"/>
              <a:gd name="connsiteY17" fmla="*/ 117074 h 391080"/>
              <a:gd name="connsiteX18" fmla="*/ 283789 w 363223"/>
              <a:gd name="connsiteY18" fmla="*/ 127704 h 391080"/>
              <a:gd name="connsiteX19" fmla="*/ 283627 w 363223"/>
              <a:gd name="connsiteY19" fmla="*/ 128249 h 391080"/>
              <a:gd name="connsiteX20" fmla="*/ 272222 w 363223"/>
              <a:gd name="connsiteY20" fmla="*/ 134834 h 391080"/>
              <a:gd name="connsiteX21" fmla="*/ 271987 w 363223"/>
              <a:gd name="connsiteY21" fmla="*/ 134767 h 391080"/>
              <a:gd name="connsiteX22" fmla="*/ 221235 w 363223"/>
              <a:gd name="connsiteY22" fmla="*/ 150598 h 391080"/>
              <a:gd name="connsiteX23" fmla="*/ 208313 w 363223"/>
              <a:gd name="connsiteY23" fmla="*/ 153138 h 391080"/>
              <a:gd name="connsiteX24" fmla="*/ 205773 w 363223"/>
              <a:gd name="connsiteY24" fmla="*/ 140216 h 391080"/>
              <a:gd name="connsiteX25" fmla="*/ 207267 w 363223"/>
              <a:gd name="connsiteY25" fmla="*/ 138492 h 391080"/>
              <a:gd name="connsiteX26" fmla="*/ 156050 w 363223"/>
              <a:gd name="connsiteY26" fmla="*/ 138492 h 391080"/>
              <a:gd name="connsiteX27" fmla="*/ 156727 w 363223"/>
              <a:gd name="connsiteY27" fmla="*/ 151644 h 391080"/>
              <a:gd name="connsiteX28" fmla="*/ 143575 w 363223"/>
              <a:gd name="connsiteY28" fmla="*/ 152322 h 391080"/>
              <a:gd name="connsiteX29" fmla="*/ 142081 w 363223"/>
              <a:gd name="connsiteY29" fmla="*/ 150598 h 391080"/>
              <a:gd name="connsiteX30" fmla="*/ 91330 w 363223"/>
              <a:gd name="connsiteY30" fmla="*/ 134767 h 391080"/>
              <a:gd name="connsiteX31" fmla="*/ 79756 w 363223"/>
              <a:gd name="connsiteY31" fmla="*/ 128484 h 391080"/>
              <a:gd name="connsiteX32" fmla="*/ 79689 w 363223"/>
              <a:gd name="connsiteY32" fmla="*/ 128249 h 391080"/>
              <a:gd name="connsiteX33" fmla="*/ 85198 w 363223"/>
              <a:gd name="connsiteY33" fmla="*/ 117236 h 391080"/>
              <a:gd name="connsiteX34" fmla="*/ 85742 w 363223"/>
              <a:gd name="connsiteY34" fmla="*/ 117074 h 391080"/>
              <a:gd name="connsiteX35" fmla="*/ 103901 w 363223"/>
              <a:gd name="connsiteY35" fmla="*/ 114746 h 391080"/>
              <a:gd name="connsiteX36" fmla="*/ 156096 w 363223"/>
              <a:gd name="connsiteY36" fmla="*/ 138492 h 391080"/>
              <a:gd name="connsiteX37" fmla="*/ 79177 w 363223"/>
              <a:gd name="connsiteY37" fmla="*/ 186310 h 391080"/>
              <a:gd name="connsiteX38" fmla="*/ 107114 w 363223"/>
              <a:gd name="connsiteY38" fmla="*/ 158374 h 391080"/>
              <a:gd name="connsiteX39" fmla="*/ 135051 w 363223"/>
              <a:gd name="connsiteY39" fmla="*/ 186310 h 391080"/>
              <a:gd name="connsiteX40" fmla="*/ 107114 w 363223"/>
              <a:gd name="connsiteY40" fmla="*/ 214247 h 391080"/>
              <a:gd name="connsiteX41" fmla="*/ 79177 w 363223"/>
              <a:gd name="connsiteY41" fmla="*/ 186310 h 391080"/>
              <a:gd name="connsiteX42" fmla="*/ 273942 w 363223"/>
              <a:gd name="connsiteY42" fmla="*/ 289769 h 391080"/>
              <a:gd name="connsiteX43" fmla="*/ 110727 w 363223"/>
              <a:gd name="connsiteY43" fmla="*/ 311215 h 391080"/>
              <a:gd name="connsiteX44" fmla="*/ 89281 w 363223"/>
              <a:gd name="connsiteY44" fmla="*/ 289769 h 391080"/>
              <a:gd name="connsiteX45" fmla="*/ 90980 w 363223"/>
              <a:gd name="connsiteY45" fmla="*/ 276708 h 391080"/>
              <a:gd name="connsiteX46" fmla="*/ 104041 w 363223"/>
              <a:gd name="connsiteY46" fmla="*/ 278408 h 391080"/>
              <a:gd name="connsiteX47" fmla="*/ 241138 w 363223"/>
              <a:gd name="connsiteY47" fmla="*/ 296453 h 391080"/>
              <a:gd name="connsiteX48" fmla="*/ 259182 w 363223"/>
              <a:gd name="connsiteY48" fmla="*/ 278408 h 391080"/>
              <a:gd name="connsiteX49" fmla="*/ 272243 w 363223"/>
              <a:gd name="connsiteY49" fmla="*/ 276708 h 391080"/>
              <a:gd name="connsiteX50" fmla="*/ 273942 w 363223"/>
              <a:gd name="connsiteY50" fmla="*/ 289769 h 391080"/>
              <a:gd name="connsiteX51" fmla="*/ 256109 w 363223"/>
              <a:gd name="connsiteY51" fmla="*/ 214247 h 391080"/>
              <a:gd name="connsiteX52" fmla="*/ 228173 w 363223"/>
              <a:gd name="connsiteY52" fmla="*/ 186310 h 391080"/>
              <a:gd name="connsiteX53" fmla="*/ 256109 w 363223"/>
              <a:gd name="connsiteY53" fmla="*/ 158374 h 391080"/>
              <a:gd name="connsiteX54" fmla="*/ 284046 w 363223"/>
              <a:gd name="connsiteY54" fmla="*/ 186310 h 391080"/>
              <a:gd name="connsiteX55" fmla="*/ 256109 w 363223"/>
              <a:gd name="connsiteY55" fmla="*/ 214247 h 391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363223" h="391080">
                <a:moveTo>
                  <a:pt x="360220" y="44811"/>
                </a:moveTo>
                <a:cubicBezTo>
                  <a:pt x="356836" y="30038"/>
                  <a:pt x="350501" y="16101"/>
                  <a:pt x="341595" y="3837"/>
                </a:cubicBezTo>
                <a:cubicBezTo>
                  <a:pt x="338571" y="-323"/>
                  <a:pt x="332748" y="-1244"/>
                  <a:pt x="328588" y="1780"/>
                </a:cubicBezTo>
                <a:cubicBezTo>
                  <a:pt x="326410" y="3364"/>
                  <a:pt x="325024" y="5812"/>
                  <a:pt x="324787" y="8494"/>
                </a:cubicBezTo>
                <a:cubicBezTo>
                  <a:pt x="322913" y="36214"/>
                  <a:pt x="302409" y="59099"/>
                  <a:pt x="275060" y="63994"/>
                </a:cubicBezTo>
                <a:cubicBezTo>
                  <a:pt x="217843" y="28407"/>
                  <a:pt x="145380" y="28407"/>
                  <a:pt x="88164" y="63994"/>
                </a:cubicBezTo>
                <a:cubicBezTo>
                  <a:pt x="60894" y="59121"/>
                  <a:pt x="40412" y="36358"/>
                  <a:pt x="38436" y="8726"/>
                </a:cubicBezTo>
                <a:cubicBezTo>
                  <a:pt x="37984" y="3603"/>
                  <a:pt x="33464" y="-183"/>
                  <a:pt x="28341" y="270"/>
                </a:cubicBezTo>
                <a:cubicBezTo>
                  <a:pt x="25659" y="506"/>
                  <a:pt x="23211" y="1892"/>
                  <a:pt x="21628" y="4070"/>
                </a:cubicBezTo>
                <a:cubicBezTo>
                  <a:pt x="12722" y="16334"/>
                  <a:pt x="6387" y="30271"/>
                  <a:pt x="3003" y="45044"/>
                </a:cubicBezTo>
                <a:cubicBezTo>
                  <a:pt x="-4959" y="79220"/>
                  <a:pt x="3283" y="113163"/>
                  <a:pt x="23304" y="135093"/>
                </a:cubicBezTo>
                <a:cubicBezTo>
                  <a:pt x="-20336" y="222524"/>
                  <a:pt x="15164" y="328778"/>
                  <a:pt x="102595" y="372417"/>
                </a:cubicBezTo>
                <a:cubicBezTo>
                  <a:pt x="190026" y="416057"/>
                  <a:pt x="296279" y="380557"/>
                  <a:pt x="339919" y="293126"/>
                </a:cubicBezTo>
                <a:cubicBezTo>
                  <a:pt x="364751" y="243375"/>
                  <a:pt x="364751" y="184844"/>
                  <a:pt x="339919" y="135093"/>
                </a:cubicBezTo>
                <a:cubicBezTo>
                  <a:pt x="359940" y="113163"/>
                  <a:pt x="368182" y="79220"/>
                  <a:pt x="360220" y="44811"/>
                </a:cubicBezTo>
                <a:close/>
                <a:moveTo>
                  <a:pt x="207267" y="138492"/>
                </a:moveTo>
                <a:cubicBezTo>
                  <a:pt x="220230" y="123184"/>
                  <a:pt x="239358" y="114474"/>
                  <a:pt x="259415" y="114746"/>
                </a:cubicBezTo>
                <a:cubicBezTo>
                  <a:pt x="265553" y="114567"/>
                  <a:pt x="271680" y="115353"/>
                  <a:pt x="277574" y="117074"/>
                </a:cubicBezTo>
                <a:cubicBezTo>
                  <a:pt x="282225" y="118293"/>
                  <a:pt x="285008" y="123052"/>
                  <a:pt x="283789" y="127704"/>
                </a:cubicBezTo>
                <a:cubicBezTo>
                  <a:pt x="283741" y="127887"/>
                  <a:pt x="283687" y="128069"/>
                  <a:pt x="283627" y="128249"/>
                </a:cubicBezTo>
                <a:cubicBezTo>
                  <a:pt x="282296" y="133216"/>
                  <a:pt x="277190" y="136164"/>
                  <a:pt x="272222" y="134834"/>
                </a:cubicBezTo>
                <a:cubicBezTo>
                  <a:pt x="272143" y="134812"/>
                  <a:pt x="272065" y="134790"/>
                  <a:pt x="271987" y="134767"/>
                </a:cubicBezTo>
                <a:cubicBezTo>
                  <a:pt x="253434" y="129904"/>
                  <a:pt x="233733" y="136050"/>
                  <a:pt x="221235" y="150598"/>
                </a:cubicBezTo>
                <a:cubicBezTo>
                  <a:pt x="218368" y="154868"/>
                  <a:pt x="212583" y="156005"/>
                  <a:pt x="208313" y="153138"/>
                </a:cubicBezTo>
                <a:cubicBezTo>
                  <a:pt x="204043" y="150271"/>
                  <a:pt x="202906" y="144485"/>
                  <a:pt x="205773" y="140216"/>
                </a:cubicBezTo>
                <a:cubicBezTo>
                  <a:pt x="206198" y="139582"/>
                  <a:pt x="206700" y="139003"/>
                  <a:pt x="207267" y="138492"/>
                </a:cubicBezTo>
                <a:close/>
                <a:moveTo>
                  <a:pt x="156050" y="138492"/>
                </a:moveTo>
                <a:cubicBezTo>
                  <a:pt x="159868" y="141937"/>
                  <a:pt x="160172" y="147825"/>
                  <a:pt x="156727" y="151644"/>
                </a:cubicBezTo>
                <a:cubicBezTo>
                  <a:pt x="153282" y="155463"/>
                  <a:pt x="147394" y="155766"/>
                  <a:pt x="143575" y="152322"/>
                </a:cubicBezTo>
                <a:cubicBezTo>
                  <a:pt x="143008" y="151810"/>
                  <a:pt x="142507" y="151232"/>
                  <a:pt x="142081" y="150598"/>
                </a:cubicBezTo>
                <a:cubicBezTo>
                  <a:pt x="129583" y="136050"/>
                  <a:pt x="109882" y="129904"/>
                  <a:pt x="91330" y="134767"/>
                </a:cubicBezTo>
                <a:cubicBezTo>
                  <a:pt x="86398" y="136228"/>
                  <a:pt x="81217" y="133415"/>
                  <a:pt x="79756" y="128484"/>
                </a:cubicBezTo>
                <a:cubicBezTo>
                  <a:pt x="79733" y="128406"/>
                  <a:pt x="79710" y="128327"/>
                  <a:pt x="79689" y="128249"/>
                </a:cubicBezTo>
                <a:cubicBezTo>
                  <a:pt x="78169" y="123687"/>
                  <a:pt x="80636" y="118756"/>
                  <a:pt x="85198" y="117236"/>
                </a:cubicBezTo>
                <a:cubicBezTo>
                  <a:pt x="85377" y="117176"/>
                  <a:pt x="85559" y="117122"/>
                  <a:pt x="85742" y="117074"/>
                </a:cubicBezTo>
                <a:cubicBezTo>
                  <a:pt x="91636" y="115353"/>
                  <a:pt x="97763" y="114567"/>
                  <a:pt x="103901" y="114746"/>
                </a:cubicBezTo>
                <a:cubicBezTo>
                  <a:pt x="123975" y="114460"/>
                  <a:pt x="143123" y="123172"/>
                  <a:pt x="156096" y="138492"/>
                </a:cubicBezTo>
                <a:close/>
                <a:moveTo>
                  <a:pt x="79177" y="186310"/>
                </a:moveTo>
                <a:cubicBezTo>
                  <a:pt x="79177" y="170881"/>
                  <a:pt x="91685" y="158374"/>
                  <a:pt x="107114" y="158374"/>
                </a:cubicBezTo>
                <a:cubicBezTo>
                  <a:pt x="122543" y="158374"/>
                  <a:pt x="135051" y="170881"/>
                  <a:pt x="135051" y="186310"/>
                </a:cubicBezTo>
                <a:cubicBezTo>
                  <a:pt x="135051" y="201739"/>
                  <a:pt x="122543" y="214247"/>
                  <a:pt x="107114" y="214247"/>
                </a:cubicBezTo>
                <a:cubicBezTo>
                  <a:pt x="91685" y="214247"/>
                  <a:pt x="79177" y="201739"/>
                  <a:pt x="79177" y="186310"/>
                </a:cubicBezTo>
                <a:close/>
                <a:moveTo>
                  <a:pt x="273942" y="289769"/>
                </a:moveTo>
                <a:cubicBezTo>
                  <a:pt x="234794" y="340762"/>
                  <a:pt x="161720" y="350363"/>
                  <a:pt x="110727" y="311215"/>
                </a:cubicBezTo>
                <a:cubicBezTo>
                  <a:pt x="102673" y="305032"/>
                  <a:pt x="95464" y="297822"/>
                  <a:pt x="89281" y="289769"/>
                </a:cubicBezTo>
                <a:cubicBezTo>
                  <a:pt x="86144" y="285693"/>
                  <a:pt x="86905" y="279846"/>
                  <a:pt x="90980" y="276708"/>
                </a:cubicBezTo>
                <a:cubicBezTo>
                  <a:pt x="95056" y="273571"/>
                  <a:pt x="100904" y="274332"/>
                  <a:pt x="104041" y="278408"/>
                </a:cubicBezTo>
                <a:cubicBezTo>
                  <a:pt x="136916" y="321249"/>
                  <a:pt x="198297" y="329328"/>
                  <a:pt x="241138" y="296453"/>
                </a:cubicBezTo>
                <a:cubicBezTo>
                  <a:pt x="247915" y="291252"/>
                  <a:pt x="253981" y="285185"/>
                  <a:pt x="259182" y="278408"/>
                </a:cubicBezTo>
                <a:cubicBezTo>
                  <a:pt x="262320" y="274332"/>
                  <a:pt x="268167" y="273571"/>
                  <a:pt x="272243" y="276708"/>
                </a:cubicBezTo>
                <a:cubicBezTo>
                  <a:pt x="276319" y="279846"/>
                  <a:pt x="277079" y="285693"/>
                  <a:pt x="273942" y="289769"/>
                </a:cubicBezTo>
                <a:close/>
                <a:moveTo>
                  <a:pt x="256109" y="214247"/>
                </a:moveTo>
                <a:cubicBezTo>
                  <a:pt x="240680" y="214247"/>
                  <a:pt x="228173" y="201739"/>
                  <a:pt x="228173" y="186310"/>
                </a:cubicBezTo>
                <a:cubicBezTo>
                  <a:pt x="228173" y="170881"/>
                  <a:pt x="240680" y="158374"/>
                  <a:pt x="256109" y="158374"/>
                </a:cubicBezTo>
                <a:cubicBezTo>
                  <a:pt x="271538" y="158374"/>
                  <a:pt x="284046" y="170881"/>
                  <a:pt x="284046" y="186310"/>
                </a:cubicBezTo>
                <a:cubicBezTo>
                  <a:pt x="284046" y="201739"/>
                  <a:pt x="271538" y="214247"/>
                  <a:pt x="256109" y="214247"/>
                </a:cubicBezTo>
                <a:close/>
              </a:path>
            </a:pathLst>
          </a:custGeom>
          <a:solidFill>
            <a:srgbClr val="C00000"/>
          </a:solidFill>
          <a:ln w="456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ＭＳ Ｐゴシック" charset="0"/>
            </a:endParaRPr>
          </a:p>
        </p:txBody>
      </p:sp>
      <p:grpSp>
        <p:nvGrpSpPr>
          <p:cNvPr id="429" name="Group 428">
            <a:extLst>
              <a:ext uri="{FF2B5EF4-FFF2-40B4-BE49-F238E27FC236}">
                <a16:creationId xmlns:a16="http://schemas.microsoft.com/office/drawing/2014/main" id="{686F15E9-3777-5C01-7340-F5E153B087D4}"/>
              </a:ext>
            </a:extLst>
          </p:cNvPr>
          <p:cNvGrpSpPr/>
          <p:nvPr/>
        </p:nvGrpSpPr>
        <p:grpSpPr>
          <a:xfrm>
            <a:off x="8844435" y="1883498"/>
            <a:ext cx="2358627" cy="2797557"/>
            <a:chOff x="6403636" y="823205"/>
            <a:chExt cx="2358627" cy="2797557"/>
          </a:xfrm>
        </p:grpSpPr>
        <p:grpSp>
          <p:nvGrpSpPr>
            <p:cNvPr id="430" name="Group 429">
              <a:extLst>
                <a:ext uri="{FF2B5EF4-FFF2-40B4-BE49-F238E27FC236}">
                  <a16:creationId xmlns:a16="http://schemas.microsoft.com/office/drawing/2014/main" id="{AD86FE99-8D23-B4EC-A2AD-EDF7959A2B45}"/>
                </a:ext>
              </a:extLst>
            </p:cNvPr>
            <p:cNvGrpSpPr/>
            <p:nvPr/>
          </p:nvGrpSpPr>
          <p:grpSpPr>
            <a:xfrm>
              <a:off x="6403636" y="823205"/>
              <a:ext cx="2358627" cy="2797557"/>
              <a:chOff x="6581403" y="1128005"/>
              <a:chExt cx="2358627" cy="2797557"/>
            </a:xfrm>
          </p:grpSpPr>
          <p:grpSp>
            <p:nvGrpSpPr>
              <p:cNvPr id="432" name="Group 431">
                <a:extLst>
                  <a:ext uri="{FF2B5EF4-FFF2-40B4-BE49-F238E27FC236}">
                    <a16:creationId xmlns:a16="http://schemas.microsoft.com/office/drawing/2014/main" id="{F3C2FF36-2E2E-5785-D6DC-E4A8BD54F8FA}"/>
                  </a:ext>
                </a:extLst>
              </p:cNvPr>
              <p:cNvGrpSpPr/>
              <p:nvPr/>
            </p:nvGrpSpPr>
            <p:grpSpPr>
              <a:xfrm>
                <a:off x="6581403" y="1751915"/>
                <a:ext cx="2358627" cy="2173647"/>
                <a:chOff x="3202005" y="1504949"/>
                <a:chExt cx="2358627" cy="2173647"/>
              </a:xfrm>
            </p:grpSpPr>
            <p:grpSp>
              <p:nvGrpSpPr>
                <p:cNvPr id="434" name="Group 433">
                  <a:extLst>
                    <a:ext uri="{FF2B5EF4-FFF2-40B4-BE49-F238E27FC236}">
                      <a16:creationId xmlns:a16="http://schemas.microsoft.com/office/drawing/2014/main" id="{A0E1FA1D-AF5C-1C91-CE06-FB9D7ED39829}"/>
                    </a:ext>
                  </a:extLst>
                </p:cNvPr>
                <p:cNvGrpSpPr/>
                <p:nvPr/>
              </p:nvGrpSpPr>
              <p:grpSpPr>
                <a:xfrm>
                  <a:off x="3203678" y="1504949"/>
                  <a:ext cx="2342685" cy="2173647"/>
                  <a:chOff x="2410789" y="3924200"/>
                  <a:chExt cx="2342685" cy="2173647"/>
                </a:xfrm>
              </p:grpSpPr>
              <p:cxnSp>
                <p:nvCxnSpPr>
                  <p:cNvPr id="449" name="Straight Connector 448">
                    <a:extLst>
                      <a:ext uri="{FF2B5EF4-FFF2-40B4-BE49-F238E27FC236}">
                        <a16:creationId xmlns:a16="http://schemas.microsoft.com/office/drawing/2014/main" id="{B1C3A137-C6FE-6BDB-8FD9-62EDE5442E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601927" y="4768112"/>
                    <a:ext cx="1955267" cy="0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1F497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50" name="Straight Connector 449">
                    <a:extLst>
                      <a:ext uri="{FF2B5EF4-FFF2-40B4-BE49-F238E27FC236}">
                        <a16:creationId xmlns:a16="http://schemas.microsoft.com/office/drawing/2014/main" id="{D2E924B8-1283-CD88-1535-497A334CA07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13351" y="4583178"/>
                    <a:ext cx="0" cy="18493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1F497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cxnSp>
                <p:nvCxnSpPr>
                  <p:cNvPr id="451" name="Straight Connector 450">
                    <a:extLst>
                      <a:ext uri="{FF2B5EF4-FFF2-40B4-BE49-F238E27FC236}">
                        <a16:creationId xmlns:a16="http://schemas.microsoft.com/office/drawing/2014/main" id="{FCD10A9B-5F65-FF63-C5D4-96FB61133A0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779111" y="4768112"/>
                    <a:ext cx="0" cy="184934"/>
                  </a:xfrm>
                  <a:prstGeom prst="line">
                    <a:avLst/>
                  </a:prstGeom>
                  <a:noFill/>
                  <a:ln w="38100" cap="flat" cmpd="sng" algn="ctr">
                    <a:solidFill>
                      <a:srgbClr val="1F497D"/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</p:cxnSp>
              <p:pic>
                <p:nvPicPr>
                  <p:cNvPr id="452" name="Graphic 451" descr="Monitor">
                    <a:extLst>
                      <a:ext uri="{FF2B5EF4-FFF2-40B4-BE49-F238E27FC236}">
                        <a16:creationId xmlns:a16="http://schemas.microsoft.com/office/drawing/2014/main" id="{7AED7923-A3E5-02B4-9410-F9403722F3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2539179" y="4263210"/>
                    <a:ext cx="341615" cy="341615"/>
                  </a:xfrm>
                  <a:prstGeom prst="rect">
                    <a:avLst/>
                  </a:prstGeom>
                </p:spPr>
              </p:pic>
              <p:pic>
                <p:nvPicPr>
                  <p:cNvPr id="453" name="Graphic 452" descr="Server">
                    <a:extLst>
                      <a:ext uri="{FF2B5EF4-FFF2-40B4-BE49-F238E27FC236}">
                        <a16:creationId xmlns:a16="http://schemas.microsoft.com/office/drawing/2014/main" id="{E7D9D695-0B62-D34F-8C7D-C21F81ED767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:asvg="http://schemas.microsoft.com/office/drawing/2016/SVG/main" r:embed="rId17"/>
                      </a:ext>
                    </a:extLst>
                  </a:blip>
                  <a:srcRect r="1357" b="30130"/>
                  <a:stretch/>
                </p:blipFill>
                <p:spPr>
                  <a:xfrm>
                    <a:off x="3550511" y="4908685"/>
                    <a:ext cx="457199" cy="319446"/>
                  </a:xfrm>
                  <a:prstGeom prst="rect">
                    <a:avLst/>
                  </a:prstGeom>
                </p:spPr>
              </p:pic>
              <p:sp>
                <p:nvSpPr>
                  <p:cNvPr id="454" name="TextBox 453">
                    <a:extLst>
                      <a:ext uri="{FF2B5EF4-FFF2-40B4-BE49-F238E27FC236}">
                        <a16:creationId xmlns:a16="http://schemas.microsoft.com/office/drawing/2014/main" id="{C111D382-AFAF-C979-30C7-D53D4DF35501}"/>
                      </a:ext>
                    </a:extLst>
                  </p:cNvPr>
                  <p:cNvSpPr txBox="1"/>
                  <p:nvPr/>
                </p:nvSpPr>
                <p:spPr>
                  <a:xfrm>
                    <a:off x="2410789" y="5751969"/>
                    <a:ext cx="2342685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16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ea typeface="ＭＳ Ｐゴシック" charset="0"/>
                      </a:rPr>
                      <a:t>Intrusion-Tolerant SCADA</a:t>
                    </a:r>
                  </a:p>
                </p:txBody>
              </p:sp>
              <p:sp>
                <p:nvSpPr>
                  <p:cNvPr id="455" name="Rectangle 454">
                    <a:extLst>
                      <a:ext uri="{FF2B5EF4-FFF2-40B4-BE49-F238E27FC236}">
                        <a16:creationId xmlns:a16="http://schemas.microsoft.com/office/drawing/2014/main" id="{AA080580-84AB-CE04-4FE6-B7ABB2A71BF9}"/>
                      </a:ext>
                    </a:extLst>
                  </p:cNvPr>
                  <p:cNvSpPr/>
                  <p:nvPr/>
                </p:nvSpPr>
                <p:spPr>
                  <a:xfrm>
                    <a:off x="2427511" y="3924200"/>
                    <a:ext cx="2293450" cy="2173647"/>
                  </a:xfrm>
                  <a:prstGeom prst="rect">
                    <a:avLst/>
                  </a:prstGeom>
                  <a:noFill/>
                  <a:ln w="19050" cap="flat" cmpd="sng" algn="ctr">
                    <a:solidFill>
                      <a:sysClr val="windowText" lastClr="000000"/>
                    </a:solidFill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ＭＳ Ｐゴシック" charset="0"/>
                    </a:endParaRPr>
                  </a:p>
                </p:txBody>
              </p:sp>
            </p:grp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B0158986-CCBE-ABA8-E33E-AB110EEB9B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16795" y="2338351"/>
                  <a:ext cx="0" cy="18493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1F497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pic>
              <p:nvPicPr>
                <p:cNvPr id="436" name="Graphic 435" descr="Server">
                  <a:extLst>
                    <a:ext uri="{FF2B5EF4-FFF2-40B4-BE49-F238E27FC236}">
                      <a16:creationId xmlns:a16="http://schemas.microsoft.com/office/drawing/2014/main" id="{0F2CD2B1-A443-82D5-FAB0-FFA148D56B5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19"/>
                    </a:ext>
                  </a:extLst>
                </a:blip>
                <a:srcRect r="1357" b="30130"/>
                <a:stretch/>
              </p:blipFill>
              <p:spPr>
                <a:xfrm>
                  <a:off x="3505200" y="2485414"/>
                  <a:ext cx="457199" cy="319446"/>
                </a:xfrm>
                <a:prstGeom prst="rect">
                  <a:avLst/>
                </a:prstGeom>
              </p:spPr>
            </p:pic>
            <p:pic>
              <p:nvPicPr>
                <p:cNvPr id="437" name="Graphic 436" descr="Processor outline">
                  <a:extLst>
                    <a:ext uri="{FF2B5EF4-FFF2-40B4-BE49-F238E27FC236}">
                      <a16:creationId xmlns:a16="http://schemas.microsoft.com/office/drawing/2014/main" id="{1B2DF1C7-074A-C6FF-98EB-B4A2567A586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28403" y="1809749"/>
                  <a:ext cx="408440" cy="408440"/>
                </a:xfrm>
                <a:prstGeom prst="rect">
                  <a:avLst/>
                </a:prstGeom>
              </p:spPr>
            </p:pic>
            <p:cxnSp>
              <p:nvCxnSpPr>
                <p:cNvPr id="438" name="Straight Connector 437">
                  <a:extLst>
                    <a:ext uri="{FF2B5EF4-FFF2-40B4-BE49-F238E27FC236}">
                      <a16:creationId xmlns:a16="http://schemas.microsoft.com/office/drawing/2014/main" id="{A7AC7F8B-19E5-491E-2E5D-0DC5E5912A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15063" y="2168983"/>
                  <a:ext cx="0" cy="18493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1F497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CBF5E354-04E4-FD2E-3391-F0624C730C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909260" y="2173099"/>
                  <a:ext cx="0" cy="18493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1F497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sp>
              <p:nvSpPr>
                <p:cNvPr id="440" name="TextBox 439">
                  <a:extLst>
                    <a:ext uri="{FF2B5EF4-FFF2-40B4-BE49-F238E27FC236}">
                      <a16:creationId xmlns:a16="http://schemas.microsoft.com/office/drawing/2014/main" id="{3EDD3306-CA65-F7FF-9218-DE2A622EA154}"/>
                    </a:ext>
                  </a:extLst>
                </p:cNvPr>
                <p:cNvSpPr txBox="1"/>
                <p:nvPr/>
              </p:nvSpPr>
              <p:spPr>
                <a:xfrm>
                  <a:off x="4499774" y="1804579"/>
                  <a:ext cx="38824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6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ＭＳ Ｐゴシック" charset="0"/>
                    </a:rPr>
                    <a:t>…</a:t>
                  </a: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ＭＳ Ｐゴシック" charset="0"/>
                    </a:rPr>
                    <a:t> </a:t>
                  </a:r>
                </a:p>
              </p:txBody>
            </p:sp>
            <p:pic>
              <p:nvPicPr>
                <p:cNvPr id="441" name="Graphic 440" descr="Processor outline">
                  <a:extLst>
                    <a:ext uri="{FF2B5EF4-FFF2-40B4-BE49-F238E27FC236}">
                      <a16:creationId xmlns:a16="http://schemas.microsoft.com/office/drawing/2014/main" id="{BBBE97D3-B44B-45A5-9897-3F559B65BA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96DAC541-7B7A-43D3-8B79-37D633B846F1}">
                      <asvg:svgBlip xmlns:asvg="http://schemas.microsoft.com/office/drawing/2016/SVG/main" r:embed="rId1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13043" y="1815616"/>
                  <a:ext cx="408440" cy="408440"/>
                </a:xfrm>
                <a:prstGeom prst="rect">
                  <a:avLst/>
                </a:prstGeom>
              </p:spPr>
            </p:pic>
            <p:sp>
              <p:nvSpPr>
                <p:cNvPr id="442" name="TextBox 441">
                  <a:extLst>
                    <a:ext uri="{FF2B5EF4-FFF2-40B4-BE49-F238E27FC236}">
                      <a16:creationId xmlns:a16="http://schemas.microsoft.com/office/drawing/2014/main" id="{19C30B2C-95FE-404A-1BE4-926912F681D3}"/>
                    </a:ext>
                  </a:extLst>
                </p:cNvPr>
                <p:cNvSpPr txBox="1"/>
                <p:nvPr/>
              </p:nvSpPr>
              <p:spPr>
                <a:xfrm>
                  <a:off x="3280496" y="1600026"/>
                  <a:ext cx="47961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ＭＳ Ｐゴシック" charset="0"/>
                    </a:rPr>
                    <a:t>HMI</a:t>
                  </a:r>
                  <a:r>
                    <a:rPr kumimoji="0" lang="en-US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ＭＳ Ｐゴシック" charset="0"/>
                    </a:rPr>
                    <a:t> </a:t>
                  </a:r>
                </a:p>
              </p:txBody>
            </p:sp>
            <p:sp>
              <p:nvSpPr>
                <p:cNvPr id="443" name="TextBox 442">
                  <a:extLst>
                    <a:ext uri="{FF2B5EF4-FFF2-40B4-BE49-F238E27FC236}">
                      <a16:creationId xmlns:a16="http://schemas.microsoft.com/office/drawing/2014/main" id="{9A084867-5404-E684-B5FE-6A8ECEC8B2BF}"/>
                    </a:ext>
                  </a:extLst>
                </p:cNvPr>
                <p:cNvSpPr txBox="1"/>
                <p:nvPr/>
              </p:nvSpPr>
              <p:spPr>
                <a:xfrm>
                  <a:off x="3909103" y="1605201"/>
                  <a:ext cx="1508843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ＭＳ Ｐゴシック" charset="0"/>
                    </a:rPr>
                    <a:t>PLCs, other devices </a:t>
                  </a:r>
                </a:p>
              </p:txBody>
            </p:sp>
            <p:sp>
              <p:nvSpPr>
                <p:cNvPr id="444" name="TextBox 443">
                  <a:extLst>
                    <a:ext uri="{FF2B5EF4-FFF2-40B4-BE49-F238E27FC236}">
                      <a16:creationId xmlns:a16="http://schemas.microsoft.com/office/drawing/2014/main" id="{05E87C29-6535-BF0B-6218-A30D7E3CECFA}"/>
                    </a:ext>
                  </a:extLst>
                </p:cNvPr>
                <p:cNvSpPr txBox="1"/>
                <p:nvPr/>
              </p:nvSpPr>
              <p:spPr>
                <a:xfrm>
                  <a:off x="3202005" y="2828151"/>
                  <a:ext cx="2358627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2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ea typeface="ＭＳ Ｐゴシック" charset="0"/>
                    </a:rPr>
                    <a:t>Replicated, Diverse SCADA Servers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ea typeface="ＭＳ Ｐゴシック" charset="0"/>
                  </a:endParaRPr>
                </a:p>
              </p:txBody>
            </p:sp>
            <p:cxnSp>
              <p:nvCxnSpPr>
                <p:cNvPr id="445" name="Straight Connector 444">
                  <a:extLst>
                    <a:ext uri="{FF2B5EF4-FFF2-40B4-BE49-F238E27FC236}">
                      <a16:creationId xmlns:a16="http://schemas.microsoft.com/office/drawing/2014/main" id="{A25BFF27-7572-9CE4-4DDB-82386C855E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161401" y="2343150"/>
                  <a:ext cx="0" cy="18493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1F497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pic>
              <p:nvPicPr>
                <p:cNvPr id="446" name="Graphic 445" descr="Server">
                  <a:extLst>
                    <a:ext uri="{FF2B5EF4-FFF2-40B4-BE49-F238E27FC236}">
                      <a16:creationId xmlns:a16="http://schemas.microsoft.com/office/drawing/2014/main" id="{B3B9E501-9424-58D5-F7A7-DA8137AD1D2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0"/>
                    </a:ext>
                  </a:extLst>
                </a:blip>
                <a:srcRect r="1357" b="30130"/>
                <a:stretch/>
              </p:blipFill>
              <p:spPr>
                <a:xfrm>
                  <a:off x="3932801" y="2483723"/>
                  <a:ext cx="457199" cy="319446"/>
                </a:xfrm>
                <a:prstGeom prst="rect">
                  <a:avLst/>
                </a:prstGeom>
              </p:spPr>
            </p:pic>
            <p:cxnSp>
              <p:nvCxnSpPr>
                <p:cNvPr id="447" name="Straight Connector 446">
                  <a:extLst>
                    <a:ext uri="{FF2B5EF4-FFF2-40B4-BE49-F238E27FC236}">
                      <a16:creationId xmlns:a16="http://schemas.microsoft.com/office/drawing/2014/main" id="{CAF0E7AD-52A2-9E44-8DAC-132380C8050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09495" y="2348861"/>
                  <a:ext cx="0" cy="184934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rgbClr val="1F497D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pic>
              <p:nvPicPr>
                <p:cNvPr id="448" name="Graphic 447" descr="Server">
                  <a:extLst>
                    <a:ext uri="{FF2B5EF4-FFF2-40B4-BE49-F238E27FC236}">
                      <a16:creationId xmlns:a16="http://schemas.microsoft.com/office/drawing/2014/main" id="{3F74B706-77CA-D38D-5FBC-93F1A4DCD9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rcRect r="1357" b="30130"/>
                <a:stretch/>
              </p:blipFill>
              <p:spPr>
                <a:xfrm>
                  <a:off x="4780895" y="2489434"/>
                  <a:ext cx="457199" cy="319446"/>
                </a:xfrm>
                <a:prstGeom prst="rect">
                  <a:avLst/>
                </a:prstGeom>
              </p:spPr>
            </p:pic>
          </p:grpSp>
          <p:sp>
            <p:nvSpPr>
              <p:cNvPr id="433" name="Content Placeholder 2">
                <a:extLst>
                  <a:ext uri="{FF2B5EF4-FFF2-40B4-BE49-F238E27FC236}">
                    <a16:creationId xmlns:a16="http://schemas.microsoft.com/office/drawing/2014/main" id="{FA155363-F48D-21FA-33D8-DA994A978CC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602952" y="1128005"/>
                <a:ext cx="229345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557213" indent="-2143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1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2pPr>
                <a:lvl3pPr marL="8572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3pPr>
                <a:lvl4pPr marL="12001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15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4pPr>
                <a:lvl5pPr marL="1543050" indent="-1714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500" kern="12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+mn-cs"/>
                  </a:defRPr>
                </a:lvl5pPr>
                <a:lvl6pPr marL="18859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0C0"/>
                    </a:solidFill>
                    <a:effectLst/>
                    <a:uLnTx/>
                    <a:uFillTx/>
                    <a:latin typeface="Calibri"/>
                    <a:ea typeface="ＭＳ Ｐゴシック" charset="0"/>
                  </a:rPr>
                  <a:t>We know how to build more resilient systems </a:t>
                </a:r>
              </a:p>
            </p:txBody>
          </p:sp>
        </p:grpSp>
        <p:sp>
          <p:nvSpPr>
            <p:cNvPr id="431" name="Graphic 19" descr="Devil face with solid fill">
              <a:extLst>
                <a:ext uri="{FF2B5EF4-FFF2-40B4-BE49-F238E27FC236}">
                  <a16:creationId xmlns:a16="http://schemas.microsoft.com/office/drawing/2014/main" id="{72A25F52-2356-1416-12F7-01F23A9386D7}"/>
                </a:ext>
              </a:extLst>
            </p:cNvPr>
            <p:cNvSpPr/>
            <p:nvPr/>
          </p:nvSpPr>
          <p:spPr>
            <a:xfrm>
              <a:off x="6560210" y="2362670"/>
              <a:ext cx="284421" cy="303924"/>
            </a:xfrm>
            <a:custGeom>
              <a:avLst/>
              <a:gdLst>
                <a:gd name="connsiteX0" fmla="*/ 360220 w 363223"/>
                <a:gd name="connsiteY0" fmla="*/ 44811 h 391080"/>
                <a:gd name="connsiteX1" fmla="*/ 341595 w 363223"/>
                <a:gd name="connsiteY1" fmla="*/ 3837 h 391080"/>
                <a:gd name="connsiteX2" fmla="*/ 328588 w 363223"/>
                <a:gd name="connsiteY2" fmla="*/ 1780 h 391080"/>
                <a:gd name="connsiteX3" fmla="*/ 324787 w 363223"/>
                <a:gd name="connsiteY3" fmla="*/ 8494 h 391080"/>
                <a:gd name="connsiteX4" fmla="*/ 275060 w 363223"/>
                <a:gd name="connsiteY4" fmla="*/ 63994 h 391080"/>
                <a:gd name="connsiteX5" fmla="*/ 88164 w 363223"/>
                <a:gd name="connsiteY5" fmla="*/ 63994 h 391080"/>
                <a:gd name="connsiteX6" fmla="*/ 38436 w 363223"/>
                <a:gd name="connsiteY6" fmla="*/ 8726 h 391080"/>
                <a:gd name="connsiteX7" fmla="*/ 28341 w 363223"/>
                <a:gd name="connsiteY7" fmla="*/ 270 h 391080"/>
                <a:gd name="connsiteX8" fmla="*/ 21628 w 363223"/>
                <a:gd name="connsiteY8" fmla="*/ 4070 h 391080"/>
                <a:gd name="connsiteX9" fmla="*/ 3003 w 363223"/>
                <a:gd name="connsiteY9" fmla="*/ 45044 h 391080"/>
                <a:gd name="connsiteX10" fmla="*/ 23304 w 363223"/>
                <a:gd name="connsiteY10" fmla="*/ 135093 h 391080"/>
                <a:gd name="connsiteX11" fmla="*/ 102595 w 363223"/>
                <a:gd name="connsiteY11" fmla="*/ 372417 h 391080"/>
                <a:gd name="connsiteX12" fmla="*/ 339919 w 363223"/>
                <a:gd name="connsiteY12" fmla="*/ 293126 h 391080"/>
                <a:gd name="connsiteX13" fmla="*/ 339919 w 363223"/>
                <a:gd name="connsiteY13" fmla="*/ 135093 h 391080"/>
                <a:gd name="connsiteX14" fmla="*/ 360220 w 363223"/>
                <a:gd name="connsiteY14" fmla="*/ 44811 h 391080"/>
                <a:gd name="connsiteX15" fmla="*/ 207267 w 363223"/>
                <a:gd name="connsiteY15" fmla="*/ 138492 h 391080"/>
                <a:gd name="connsiteX16" fmla="*/ 259415 w 363223"/>
                <a:gd name="connsiteY16" fmla="*/ 114746 h 391080"/>
                <a:gd name="connsiteX17" fmla="*/ 277574 w 363223"/>
                <a:gd name="connsiteY17" fmla="*/ 117074 h 391080"/>
                <a:gd name="connsiteX18" fmla="*/ 283789 w 363223"/>
                <a:gd name="connsiteY18" fmla="*/ 127704 h 391080"/>
                <a:gd name="connsiteX19" fmla="*/ 283627 w 363223"/>
                <a:gd name="connsiteY19" fmla="*/ 128249 h 391080"/>
                <a:gd name="connsiteX20" fmla="*/ 272222 w 363223"/>
                <a:gd name="connsiteY20" fmla="*/ 134834 h 391080"/>
                <a:gd name="connsiteX21" fmla="*/ 271987 w 363223"/>
                <a:gd name="connsiteY21" fmla="*/ 134767 h 391080"/>
                <a:gd name="connsiteX22" fmla="*/ 221235 w 363223"/>
                <a:gd name="connsiteY22" fmla="*/ 150598 h 391080"/>
                <a:gd name="connsiteX23" fmla="*/ 208313 w 363223"/>
                <a:gd name="connsiteY23" fmla="*/ 153138 h 391080"/>
                <a:gd name="connsiteX24" fmla="*/ 205773 w 363223"/>
                <a:gd name="connsiteY24" fmla="*/ 140216 h 391080"/>
                <a:gd name="connsiteX25" fmla="*/ 207267 w 363223"/>
                <a:gd name="connsiteY25" fmla="*/ 138492 h 391080"/>
                <a:gd name="connsiteX26" fmla="*/ 156050 w 363223"/>
                <a:gd name="connsiteY26" fmla="*/ 138492 h 391080"/>
                <a:gd name="connsiteX27" fmla="*/ 156727 w 363223"/>
                <a:gd name="connsiteY27" fmla="*/ 151644 h 391080"/>
                <a:gd name="connsiteX28" fmla="*/ 143575 w 363223"/>
                <a:gd name="connsiteY28" fmla="*/ 152322 h 391080"/>
                <a:gd name="connsiteX29" fmla="*/ 142081 w 363223"/>
                <a:gd name="connsiteY29" fmla="*/ 150598 h 391080"/>
                <a:gd name="connsiteX30" fmla="*/ 91330 w 363223"/>
                <a:gd name="connsiteY30" fmla="*/ 134767 h 391080"/>
                <a:gd name="connsiteX31" fmla="*/ 79756 w 363223"/>
                <a:gd name="connsiteY31" fmla="*/ 128484 h 391080"/>
                <a:gd name="connsiteX32" fmla="*/ 79689 w 363223"/>
                <a:gd name="connsiteY32" fmla="*/ 128249 h 391080"/>
                <a:gd name="connsiteX33" fmla="*/ 85198 w 363223"/>
                <a:gd name="connsiteY33" fmla="*/ 117236 h 391080"/>
                <a:gd name="connsiteX34" fmla="*/ 85742 w 363223"/>
                <a:gd name="connsiteY34" fmla="*/ 117074 h 391080"/>
                <a:gd name="connsiteX35" fmla="*/ 103901 w 363223"/>
                <a:gd name="connsiteY35" fmla="*/ 114746 h 391080"/>
                <a:gd name="connsiteX36" fmla="*/ 156096 w 363223"/>
                <a:gd name="connsiteY36" fmla="*/ 138492 h 391080"/>
                <a:gd name="connsiteX37" fmla="*/ 79177 w 363223"/>
                <a:gd name="connsiteY37" fmla="*/ 186310 h 391080"/>
                <a:gd name="connsiteX38" fmla="*/ 107114 w 363223"/>
                <a:gd name="connsiteY38" fmla="*/ 158374 h 391080"/>
                <a:gd name="connsiteX39" fmla="*/ 135051 w 363223"/>
                <a:gd name="connsiteY39" fmla="*/ 186310 h 391080"/>
                <a:gd name="connsiteX40" fmla="*/ 107114 w 363223"/>
                <a:gd name="connsiteY40" fmla="*/ 214247 h 391080"/>
                <a:gd name="connsiteX41" fmla="*/ 79177 w 363223"/>
                <a:gd name="connsiteY41" fmla="*/ 186310 h 391080"/>
                <a:gd name="connsiteX42" fmla="*/ 273942 w 363223"/>
                <a:gd name="connsiteY42" fmla="*/ 289769 h 391080"/>
                <a:gd name="connsiteX43" fmla="*/ 110727 w 363223"/>
                <a:gd name="connsiteY43" fmla="*/ 311215 h 391080"/>
                <a:gd name="connsiteX44" fmla="*/ 89281 w 363223"/>
                <a:gd name="connsiteY44" fmla="*/ 289769 h 391080"/>
                <a:gd name="connsiteX45" fmla="*/ 90980 w 363223"/>
                <a:gd name="connsiteY45" fmla="*/ 276708 h 391080"/>
                <a:gd name="connsiteX46" fmla="*/ 104041 w 363223"/>
                <a:gd name="connsiteY46" fmla="*/ 278408 h 391080"/>
                <a:gd name="connsiteX47" fmla="*/ 241138 w 363223"/>
                <a:gd name="connsiteY47" fmla="*/ 296453 h 391080"/>
                <a:gd name="connsiteX48" fmla="*/ 259182 w 363223"/>
                <a:gd name="connsiteY48" fmla="*/ 278408 h 391080"/>
                <a:gd name="connsiteX49" fmla="*/ 272243 w 363223"/>
                <a:gd name="connsiteY49" fmla="*/ 276708 h 391080"/>
                <a:gd name="connsiteX50" fmla="*/ 273942 w 363223"/>
                <a:gd name="connsiteY50" fmla="*/ 289769 h 391080"/>
                <a:gd name="connsiteX51" fmla="*/ 256109 w 363223"/>
                <a:gd name="connsiteY51" fmla="*/ 214247 h 391080"/>
                <a:gd name="connsiteX52" fmla="*/ 228173 w 363223"/>
                <a:gd name="connsiteY52" fmla="*/ 186310 h 391080"/>
                <a:gd name="connsiteX53" fmla="*/ 256109 w 363223"/>
                <a:gd name="connsiteY53" fmla="*/ 158374 h 391080"/>
                <a:gd name="connsiteX54" fmla="*/ 284046 w 363223"/>
                <a:gd name="connsiteY54" fmla="*/ 186310 h 391080"/>
                <a:gd name="connsiteX55" fmla="*/ 256109 w 363223"/>
                <a:gd name="connsiteY55" fmla="*/ 214247 h 3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363223" h="391080">
                  <a:moveTo>
                    <a:pt x="360220" y="44811"/>
                  </a:moveTo>
                  <a:cubicBezTo>
                    <a:pt x="356836" y="30038"/>
                    <a:pt x="350501" y="16101"/>
                    <a:pt x="341595" y="3837"/>
                  </a:cubicBezTo>
                  <a:cubicBezTo>
                    <a:pt x="338571" y="-323"/>
                    <a:pt x="332748" y="-1244"/>
                    <a:pt x="328588" y="1780"/>
                  </a:cubicBezTo>
                  <a:cubicBezTo>
                    <a:pt x="326410" y="3364"/>
                    <a:pt x="325024" y="5812"/>
                    <a:pt x="324787" y="8494"/>
                  </a:cubicBezTo>
                  <a:cubicBezTo>
                    <a:pt x="322913" y="36214"/>
                    <a:pt x="302409" y="59099"/>
                    <a:pt x="275060" y="63994"/>
                  </a:cubicBezTo>
                  <a:cubicBezTo>
                    <a:pt x="217843" y="28407"/>
                    <a:pt x="145380" y="28407"/>
                    <a:pt x="88164" y="63994"/>
                  </a:cubicBezTo>
                  <a:cubicBezTo>
                    <a:pt x="60894" y="59121"/>
                    <a:pt x="40412" y="36358"/>
                    <a:pt x="38436" y="8726"/>
                  </a:cubicBezTo>
                  <a:cubicBezTo>
                    <a:pt x="37984" y="3603"/>
                    <a:pt x="33464" y="-183"/>
                    <a:pt x="28341" y="270"/>
                  </a:cubicBezTo>
                  <a:cubicBezTo>
                    <a:pt x="25659" y="506"/>
                    <a:pt x="23211" y="1892"/>
                    <a:pt x="21628" y="4070"/>
                  </a:cubicBezTo>
                  <a:cubicBezTo>
                    <a:pt x="12722" y="16334"/>
                    <a:pt x="6387" y="30271"/>
                    <a:pt x="3003" y="45044"/>
                  </a:cubicBezTo>
                  <a:cubicBezTo>
                    <a:pt x="-4959" y="79220"/>
                    <a:pt x="3283" y="113163"/>
                    <a:pt x="23304" y="135093"/>
                  </a:cubicBezTo>
                  <a:cubicBezTo>
                    <a:pt x="-20336" y="222524"/>
                    <a:pt x="15164" y="328778"/>
                    <a:pt x="102595" y="372417"/>
                  </a:cubicBezTo>
                  <a:cubicBezTo>
                    <a:pt x="190026" y="416057"/>
                    <a:pt x="296279" y="380557"/>
                    <a:pt x="339919" y="293126"/>
                  </a:cubicBezTo>
                  <a:cubicBezTo>
                    <a:pt x="364751" y="243375"/>
                    <a:pt x="364751" y="184844"/>
                    <a:pt x="339919" y="135093"/>
                  </a:cubicBezTo>
                  <a:cubicBezTo>
                    <a:pt x="359940" y="113163"/>
                    <a:pt x="368182" y="79220"/>
                    <a:pt x="360220" y="44811"/>
                  </a:cubicBezTo>
                  <a:close/>
                  <a:moveTo>
                    <a:pt x="207267" y="138492"/>
                  </a:moveTo>
                  <a:cubicBezTo>
                    <a:pt x="220230" y="123184"/>
                    <a:pt x="239358" y="114474"/>
                    <a:pt x="259415" y="114746"/>
                  </a:cubicBezTo>
                  <a:cubicBezTo>
                    <a:pt x="265553" y="114567"/>
                    <a:pt x="271680" y="115353"/>
                    <a:pt x="277574" y="117074"/>
                  </a:cubicBezTo>
                  <a:cubicBezTo>
                    <a:pt x="282225" y="118293"/>
                    <a:pt x="285008" y="123052"/>
                    <a:pt x="283789" y="127704"/>
                  </a:cubicBezTo>
                  <a:cubicBezTo>
                    <a:pt x="283741" y="127887"/>
                    <a:pt x="283687" y="128069"/>
                    <a:pt x="283627" y="128249"/>
                  </a:cubicBezTo>
                  <a:cubicBezTo>
                    <a:pt x="282296" y="133216"/>
                    <a:pt x="277190" y="136164"/>
                    <a:pt x="272222" y="134834"/>
                  </a:cubicBezTo>
                  <a:cubicBezTo>
                    <a:pt x="272143" y="134812"/>
                    <a:pt x="272065" y="134790"/>
                    <a:pt x="271987" y="134767"/>
                  </a:cubicBezTo>
                  <a:cubicBezTo>
                    <a:pt x="253434" y="129904"/>
                    <a:pt x="233733" y="136050"/>
                    <a:pt x="221235" y="150598"/>
                  </a:cubicBezTo>
                  <a:cubicBezTo>
                    <a:pt x="218368" y="154868"/>
                    <a:pt x="212583" y="156005"/>
                    <a:pt x="208313" y="153138"/>
                  </a:cubicBezTo>
                  <a:cubicBezTo>
                    <a:pt x="204043" y="150271"/>
                    <a:pt x="202906" y="144485"/>
                    <a:pt x="205773" y="140216"/>
                  </a:cubicBezTo>
                  <a:cubicBezTo>
                    <a:pt x="206198" y="139582"/>
                    <a:pt x="206700" y="139003"/>
                    <a:pt x="207267" y="138492"/>
                  </a:cubicBezTo>
                  <a:close/>
                  <a:moveTo>
                    <a:pt x="156050" y="138492"/>
                  </a:moveTo>
                  <a:cubicBezTo>
                    <a:pt x="159868" y="141937"/>
                    <a:pt x="160172" y="147825"/>
                    <a:pt x="156727" y="151644"/>
                  </a:cubicBezTo>
                  <a:cubicBezTo>
                    <a:pt x="153282" y="155463"/>
                    <a:pt x="147394" y="155766"/>
                    <a:pt x="143575" y="152322"/>
                  </a:cubicBezTo>
                  <a:cubicBezTo>
                    <a:pt x="143008" y="151810"/>
                    <a:pt x="142507" y="151232"/>
                    <a:pt x="142081" y="150598"/>
                  </a:cubicBezTo>
                  <a:cubicBezTo>
                    <a:pt x="129583" y="136050"/>
                    <a:pt x="109882" y="129904"/>
                    <a:pt x="91330" y="134767"/>
                  </a:cubicBezTo>
                  <a:cubicBezTo>
                    <a:pt x="86398" y="136228"/>
                    <a:pt x="81217" y="133415"/>
                    <a:pt x="79756" y="128484"/>
                  </a:cubicBezTo>
                  <a:cubicBezTo>
                    <a:pt x="79733" y="128406"/>
                    <a:pt x="79710" y="128327"/>
                    <a:pt x="79689" y="128249"/>
                  </a:cubicBezTo>
                  <a:cubicBezTo>
                    <a:pt x="78169" y="123687"/>
                    <a:pt x="80636" y="118756"/>
                    <a:pt x="85198" y="117236"/>
                  </a:cubicBezTo>
                  <a:cubicBezTo>
                    <a:pt x="85377" y="117176"/>
                    <a:pt x="85559" y="117122"/>
                    <a:pt x="85742" y="117074"/>
                  </a:cubicBezTo>
                  <a:cubicBezTo>
                    <a:pt x="91636" y="115353"/>
                    <a:pt x="97763" y="114567"/>
                    <a:pt x="103901" y="114746"/>
                  </a:cubicBezTo>
                  <a:cubicBezTo>
                    <a:pt x="123975" y="114460"/>
                    <a:pt x="143123" y="123172"/>
                    <a:pt x="156096" y="138492"/>
                  </a:cubicBezTo>
                  <a:close/>
                  <a:moveTo>
                    <a:pt x="79177" y="186310"/>
                  </a:moveTo>
                  <a:cubicBezTo>
                    <a:pt x="79177" y="170881"/>
                    <a:pt x="91685" y="158374"/>
                    <a:pt x="107114" y="158374"/>
                  </a:cubicBezTo>
                  <a:cubicBezTo>
                    <a:pt x="122543" y="158374"/>
                    <a:pt x="135051" y="170881"/>
                    <a:pt x="135051" y="186310"/>
                  </a:cubicBezTo>
                  <a:cubicBezTo>
                    <a:pt x="135051" y="201739"/>
                    <a:pt x="122543" y="214247"/>
                    <a:pt x="107114" y="214247"/>
                  </a:cubicBezTo>
                  <a:cubicBezTo>
                    <a:pt x="91685" y="214247"/>
                    <a:pt x="79177" y="201739"/>
                    <a:pt x="79177" y="186310"/>
                  </a:cubicBezTo>
                  <a:close/>
                  <a:moveTo>
                    <a:pt x="273942" y="289769"/>
                  </a:moveTo>
                  <a:cubicBezTo>
                    <a:pt x="234794" y="340762"/>
                    <a:pt x="161720" y="350363"/>
                    <a:pt x="110727" y="311215"/>
                  </a:cubicBezTo>
                  <a:cubicBezTo>
                    <a:pt x="102673" y="305032"/>
                    <a:pt x="95464" y="297822"/>
                    <a:pt x="89281" y="289769"/>
                  </a:cubicBezTo>
                  <a:cubicBezTo>
                    <a:pt x="86144" y="285693"/>
                    <a:pt x="86905" y="279846"/>
                    <a:pt x="90980" y="276708"/>
                  </a:cubicBezTo>
                  <a:cubicBezTo>
                    <a:pt x="95056" y="273571"/>
                    <a:pt x="100904" y="274332"/>
                    <a:pt x="104041" y="278408"/>
                  </a:cubicBezTo>
                  <a:cubicBezTo>
                    <a:pt x="136916" y="321249"/>
                    <a:pt x="198297" y="329328"/>
                    <a:pt x="241138" y="296453"/>
                  </a:cubicBezTo>
                  <a:cubicBezTo>
                    <a:pt x="247915" y="291252"/>
                    <a:pt x="253981" y="285185"/>
                    <a:pt x="259182" y="278408"/>
                  </a:cubicBezTo>
                  <a:cubicBezTo>
                    <a:pt x="262320" y="274332"/>
                    <a:pt x="268167" y="273571"/>
                    <a:pt x="272243" y="276708"/>
                  </a:cubicBezTo>
                  <a:cubicBezTo>
                    <a:pt x="276319" y="279846"/>
                    <a:pt x="277079" y="285693"/>
                    <a:pt x="273942" y="289769"/>
                  </a:cubicBezTo>
                  <a:close/>
                  <a:moveTo>
                    <a:pt x="256109" y="214247"/>
                  </a:moveTo>
                  <a:cubicBezTo>
                    <a:pt x="240680" y="214247"/>
                    <a:pt x="228173" y="201739"/>
                    <a:pt x="228173" y="186310"/>
                  </a:cubicBezTo>
                  <a:cubicBezTo>
                    <a:pt x="228173" y="170881"/>
                    <a:pt x="240680" y="158374"/>
                    <a:pt x="256109" y="158374"/>
                  </a:cubicBezTo>
                  <a:cubicBezTo>
                    <a:pt x="271538" y="158374"/>
                    <a:pt x="284046" y="170881"/>
                    <a:pt x="284046" y="186310"/>
                  </a:cubicBezTo>
                  <a:cubicBezTo>
                    <a:pt x="284046" y="201739"/>
                    <a:pt x="271538" y="214247"/>
                    <a:pt x="256109" y="214247"/>
                  </a:cubicBezTo>
                  <a:close/>
                </a:path>
              </a:pathLst>
            </a:custGeom>
            <a:solidFill>
              <a:srgbClr val="C00000"/>
            </a:solidFill>
            <a:ln w="45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charset="0"/>
              </a:endParaRPr>
            </a:p>
          </p:txBody>
        </p:sp>
      </p:grpSp>
      <p:grpSp>
        <p:nvGrpSpPr>
          <p:cNvPr id="456" name="Group 455">
            <a:extLst>
              <a:ext uri="{FF2B5EF4-FFF2-40B4-BE49-F238E27FC236}">
                <a16:creationId xmlns:a16="http://schemas.microsoft.com/office/drawing/2014/main" id="{F92FD5AD-70EE-5625-2BF7-CDDE941C1761}"/>
              </a:ext>
            </a:extLst>
          </p:cNvPr>
          <p:cNvGrpSpPr/>
          <p:nvPr/>
        </p:nvGrpSpPr>
        <p:grpSpPr>
          <a:xfrm>
            <a:off x="4158394" y="4168059"/>
            <a:ext cx="3994601" cy="1526545"/>
            <a:chOff x="2590847" y="3186648"/>
            <a:chExt cx="3994601" cy="1526545"/>
          </a:xfrm>
        </p:grpSpPr>
        <p:sp>
          <p:nvSpPr>
            <p:cNvPr id="457" name="TextBox 456">
              <a:extLst>
                <a:ext uri="{FF2B5EF4-FFF2-40B4-BE49-F238E27FC236}">
                  <a16:creationId xmlns:a16="http://schemas.microsoft.com/office/drawing/2014/main" id="{8F3EE5C3-1493-CE2F-B65D-EBE650786C0C}"/>
                </a:ext>
              </a:extLst>
            </p:cNvPr>
            <p:cNvSpPr txBox="1"/>
            <p:nvPr/>
          </p:nvSpPr>
          <p:spPr>
            <a:xfrm>
              <a:off x="3836613" y="3389929"/>
              <a:ext cx="1374169" cy="461665"/>
            </a:xfrm>
            <a:prstGeom prst="rect">
              <a:avLst/>
            </a:prstGeom>
            <a:noFill/>
            <a:ln>
              <a:solidFill>
                <a:srgbClr val="156082"/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ＭＳ Ｐゴシック" charset="0"/>
                </a:rPr>
                <a:t>Out-of-band output comparison</a:t>
              </a:r>
            </a:p>
          </p:txBody>
        </p:sp>
        <p:cxnSp>
          <p:nvCxnSpPr>
            <p:cNvPr id="458" name="Straight Arrow Connector 457">
              <a:extLst>
                <a:ext uri="{FF2B5EF4-FFF2-40B4-BE49-F238E27FC236}">
                  <a16:creationId xmlns:a16="http://schemas.microsoft.com/office/drawing/2014/main" id="{C98A3ED1-E08C-74D4-F195-025DDC44463F}"/>
                </a:ext>
              </a:extLst>
            </p:cNvPr>
            <p:cNvCxnSpPr>
              <a:cxnSpLocks/>
            </p:cNvCxnSpPr>
            <p:nvPr/>
          </p:nvCxnSpPr>
          <p:spPr>
            <a:xfrm>
              <a:off x="4189322" y="3186648"/>
              <a:ext cx="204038" cy="19569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cxnSp>
          <p:nvCxnSpPr>
            <p:cNvPr id="459" name="Straight Arrow Connector 458">
              <a:extLst>
                <a:ext uri="{FF2B5EF4-FFF2-40B4-BE49-F238E27FC236}">
                  <a16:creationId xmlns:a16="http://schemas.microsoft.com/office/drawing/2014/main" id="{0DA7C18C-FCBD-1388-6F29-A2D5A60B74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71835" y="3196695"/>
              <a:ext cx="219211" cy="185646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triangle"/>
            </a:ln>
            <a:effectLst/>
          </p:spPr>
        </p:cxnSp>
        <p:sp>
          <p:nvSpPr>
            <p:cNvPr id="460" name="Content Placeholder 2">
              <a:extLst>
                <a:ext uri="{FF2B5EF4-FFF2-40B4-BE49-F238E27FC236}">
                  <a16:creationId xmlns:a16="http://schemas.microsoft.com/office/drawing/2014/main" id="{A70B6249-2F9A-2D9F-0B4D-679FF52B069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590847" y="4189973"/>
              <a:ext cx="39946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1" fontAlgn="base" hangingPunct="1">
                <a:spcBef>
                  <a:spcPct val="2000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+mn-lt"/>
                  <a:ea typeface="ＭＳ Ｐゴシック" charset="0"/>
                  <a:cs typeface="ＭＳ Ｐゴシック" charset="0"/>
                </a:defRPr>
              </a:lvl1pPr>
              <a:lvl2pPr marL="557213" indent="-214313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21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2pPr>
              <a:lvl3pPr marL="8572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3pPr>
              <a:lvl4pPr marL="12001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4pPr>
              <a:lvl5pPr marL="1543050" indent="-1714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500" kern="1200">
                  <a:solidFill>
                    <a:schemeClr val="tx1"/>
                  </a:solidFill>
                  <a:latin typeface="+mn-lt"/>
                  <a:ea typeface="ＭＳ Ｐゴシック" charset="0"/>
                  <a:cs typeface="+mn-cs"/>
                </a:defRPr>
              </a:lvl5pPr>
              <a:lvl6pPr marL="18859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charset="0"/>
                </a:rPr>
                <a:t>Out-of-band output comparison supports </a:t>
              </a:r>
              <a:r>
                <a:rPr kumimoji="0" 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charset="0"/>
                </a:rPr>
                <a:t>intrusion detection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ＭＳ Ｐゴシック" charset="0"/>
                </a:rPr>
                <a:t> in the near term</a:t>
              </a:r>
            </a:p>
          </p:txBody>
        </p:sp>
      </p:grpSp>
      <p:sp>
        <p:nvSpPr>
          <p:cNvPr id="461" name="TextBox 460">
            <a:extLst>
              <a:ext uri="{FF2B5EF4-FFF2-40B4-BE49-F238E27FC236}">
                <a16:creationId xmlns:a16="http://schemas.microsoft.com/office/drawing/2014/main" id="{155F8B1B-65E9-6807-81B9-9888C3299E27}"/>
              </a:ext>
            </a:extLst>
          </p:cNvPr>
          <p:cNvSpPr txBox="1"/>
          <p:nvPr/>
        </p:nvSpPr>
        <p:spPr>
          <a:xfrm>
            <a:off x="8485696" y="4846032"/>
            <a:ext cx="35677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“Network-Attack-Resilient Intrusion-Tolerant SCADA for the Power Grid”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A. </a:t>
            </a:r>
            <a:r>
              <a:rPr lang="en-US" sz="1000" dirty="0" err="1">
                <a:solidFill>
                  <a:prstClr val="black"/>
                </a:solidFill>
                <a:ea typeface="ＭＳ Ｐゴシック" charset="0"/>
              </a:rPr>
              <a:t>Babay</a:t>
            </a: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, T. </a:t>
            </a:r>
            <a:r>
              <a:rPr lang="en-US" sz="1000" dirty="0" err="1">
                <a:solidFill>
                  <a:prstClr val="black"/>
                </a:solidFill>
                <a:ea typeface="ＭＳ Ｐゴシック" charset="0"/>
              </a:rPr>
              <a:t>Tantillo</a:t>
            </a: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, T. Aron, M. </a:t>
            </a:r>
            <a:r>
              <a:rPr lang="en-US" sz="1000" dirty="0" err="1">
                <a:solidFill>
                  <a:prstClr val="black"/>
                </a:solidFill>
                <a:ea typeface="ＭＳ Ｐゴシック" charset="0"/>
              </a:rPr>
              <a:t>Platania</a:t>
            </a: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, and Y. Amir, </a:t>
            </a:r>
            <a:r>
              <a:rPr lang="en-US" sz="1000" i="1" dirty="0">
                <a:solidFill>
                  <a:prstClr val="black"/>
                </a:solidFill>
                <a:ea typeface="ＭＳ Ｐゴシック" charset="0"/>
              </a:rPr>
              <a:t>IEEE DSN,</a:t>
            </a: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 2018</a:t>
            </a:r>
          </a:p>
        </p:txBody>
      </p:sp>
      <p:sp>
        <p:nvSpPr>
          <p:cNvPr id="463" name="TextBox 462">
            <a:extLst>
              <a:ext uri="{FF2B5EF4-FFF2-40B4-BE49-F238E27FC236}">
                <a16:creationId xmlns:a16="http://schemas.microsoft.com/office/drawing/2014/main" id="{51E7E23D-E5CA-3B14-BD0C-F2F3625A4A12}"/>
              </a:ext>
            </a:extLst>
          </p:cNvPr>
          <p:cNvSpPr txBox="1"/>
          <p:nvPr/>
        </p:nvSpPr>
        <p:spPr>
          <a:xfrm>
            <a:off x="3212554" y="3028431"/>
            <a:ext cx="5757379" cy="923330"/>
          </a:xfrm>
          <a:prstGeom prst="rect">
            <a:avLst/>
          </a:prstGeom>
          <a:solidFill>
            <a:schemeClr val="bg1"/>
          </a:solidFill>
          <a:ln w="12700">
            <a:solidFill>
              <a:srgbClr val="6C8E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i="1" dirty="0"/>
              <a:t>Intrusion-Tolerant Digital Twins</a:t>
            </a:r>
            <a:r>
              <a:rPr lang="en-US" b="1" dirty="0"/>
              <a:t> will enable us to transition today’s vulnerable SCADA systems to intrusion tolerant architectures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950518-9921-16E4-458C-EBFD6E4EA93F}"/>
              </a:ext>
            </a:extLst>
          </p:cNvPr>
          <p:cNvSpPr txBox="1"/>
          <p:nvPr/>
        </p:nvSpPr>
        <p:spPr>
          <a:xfrm>
            <a:off x="8485696" y="5604517"/>
            <a:ext cx="33765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“On the Challenges of Building a BFT SCADA”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A. Nogueira, M. Garcia, A. </a:t>
            </a:r>
            <a:r>
              <a:rPr lang="en-US" sz="1000" dirty="0" err="1">
                <a:solidFill>
                  <a:prstClr val="black"/>
                </a:solidFill>
                <a:ea typeface="ＭＳ Ｐゴシック" charset="0"/>
              </a:rPr>
              <a:t>Bessani</a:t>
            </a: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, and N. Neves, </a:t>
            </a:r>
            <a:r>
              <a:rPr lang="en-US" sz="1000" i="1" dirty="0">
                <a:solidFill>
                  <a:prstClr val="black"/>
                </a:solidFill>
                <a:ea typeface="ＭＳ Ｐゴシック" charset="0"/>
              </a:rPr>
              <a:t>IEEE DSN,</a:t>
            </a:r>
            <a:r>
              <a:rPr lang="en-US" sz="1000" dirty="0">
                <a:solidFill>
                  <a:prstClr val="black"/>
                </a:solidFill>
                <a:ea typeface="ＭＳ Ｐゴシック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85252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" grpId="0"/>
      <p:bldP spid="403" grpId="0" animBg="1"/>
      <p:bldP spid="404" grpId="0" animBg="1"/>
      <p:bldP spid="409" grpId="0"/>
      <p:bldP spid="407" grpId="0" animBg="1"/>
      <p:bldP spid="461" grpId="0"/>
      <p:bldP spid="463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5D2AA-D4D5-9327-8E38-49F10A9801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B058E6-542B-B342-930B-637FFF9DF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086D76-D680-7E14-A887-EC8EB0BA39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1698" y="609646"/>
            <a:ext cx="10757719" cy="714726"/>
          </a:xfrm>
        </p:spPr>
        <p:txBody>
          <a:bodyPr/>
          <a:lstStyle/>
          <a:p>
            <a:r>
              <a:rPr lang="en-US" sz="2800" dirty="0"/>
              <a:t>Upgrades for Emerging Threats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920E5A-7948-5C2A-F381-381CABA330F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400040C-4DB8-0D88-4C7D-3170D3DED4EA}"/>
              </a:ext>
            </a:extLst>
          </p:cNvPr>
          <p:cNvGrpSpPr/>
          <p:nvPr/>
        </p:nvGrpSpPr>
        <p:grpSpPr>
          <a:xfrm>
            <a:off x="1934111" y="2215876"/>
            <a:ext cx="2293450" cy="2173647"/>
            <a:chOff x="232517" y="1504950"/>
            <a:chExt cx="2293450" cy="2173647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15F384B4-5165-3AFE-5B2C-E31C5CC1BCE9}"/>
                </a:ext>
              </a:extLst>
            </p:cNvPr>
            <p:cNvGrpSpPr/>
            <p:nvPr/>
          </p:nvGrpSpPr>
          <p:grpSpPr>
            <a:xfrm>
              <a:off x="232517" y="1504950"/>
              <a:ext cx="2293450" cy="2173647"/>
              <a:chOff x="2427511" y="3924200"/>
              <a:chExt cx="2293450" cy="2173647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71B05721-C984-2F4C-B975-B39CCE2C84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27" y="4768112"/>
                <a:ext cx="195526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1313AA0C-E003-563B-0DE5-9B9378816C5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3351" y="4583178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04F5A7E4-BB7E-D8A3-C518-E50C702345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23795" y="4768112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95" name="Graphic 94" descr="Monitor">
                <a:extLst>
                  <a:ext uri="{FF2B5EF4-FFF2-40B4-BE49-F238E27FC236}">
                    <a16:creationId xmlns:a16="http://schemas.microsoft.com/office/drawing/2014/main" id="{8777D9BF-9838-43E4-4BB3-83B9341D6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39179" y="4263210"/>
                <a:ext cx="341615" cy="341615"/>
              </a:xfrm>
              <a:prstGeom prst="rect">
                <a:avLst/>
              </a:prstGeom>
            </p:spPr>
          </p:pic>
          <p:pic>
            <p:nvPicPr>
              <p:cNvPr id="96" name="Graphic 95" descr="Server">
                <a:extLst>
                  <a:ext uri="{FF2B5EF4-FFF2-40B4-BE49-F238E27FC236}">
                    <a16:creationId xmlns:a16="http://schemas.microsoft.com/office/drawing/2014/main" id="{9E048083-7C39-2B59-B339-851903D934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r="1357" b="30130"/>
              <a:stretch/>
            </p:blipFill>
            <p:spPr>
              <a:xfrm>
                <a:off x="3795195" y="4908685"/>
                <a:ext cx="457199" cy="319446"/>
              </a:xfrm>
              <a:prstGeom prst="rect">
                <a:avLst/>
              </a:prstGeom>
            </p:spPr>
          </p:pic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D48F5CF-1356-9D52-B552-1710D27915B6}"/>
                  </a:ext>
                </a:extLst>
              </p:cNvPr>
              <p:cNvSpPr txBox="1"/>
              <p:nvPr/>
            </p:nvSpPr>
            <p:spPr>
              <a:xfrm>
                <a:off x="2430157" y="5751968"/>
                <a:ext cx="22908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charset="0"/>
                    <a:ea typeface="ＭＳ Ｐゴシック" charset="0"/>
                  </a:rPr>
                  <a:t>Modern Industrial SCADA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92685FD4-977D-5F50-385B-AEE5E5B9141A}"/>
                  </a:ext>
                </a:extLst>
              </p:cNvPr>
              <p:cNvSpPr/>
              <p:nvPr/>
            </p:nvSpPr>
            <p:spPr>
              <a:xfrm>
                <a:off x="2427511" y="3924200"/>
                <a:ext cx="2293450" cy="2173647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204E5D2-8EB3-2E21-5EB0-350D23BC3A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195" y="2338352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82" name="Graphic 81" descr="Server">
              <a:extLst>
                <a:ext uri="{FF2B5EF4-FFF2-40B4-BE49-F238E27FC236}">
                  <a16:creationId xmlns:a16="http://schemas.microsoft.com/office/drawing/2014/main" id="{C92B4D11-38E3-D25E-FB18-C013D28ED6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r="1357" b="30130"/>
            <a:stretch/>
          </p:blipFill>
          <p:spPr>
            <a:xfrm>
              <a:off x="609600" y="2485415"/>
              <a:ext cx="457199" cy="319446"/>
            </a:xfrm>
            <a:prstGeom prst="rect">
              <a:avLst/>
            </a:prstGeom>
          </p:spPr>
        </p:pic>
        <p:pic>
          <p:nvPicPr>
            <p:cNvPr id="83" name="Graphic 82" descr="Processor outline">
              <a:extLst>
                <a:ext uri="{FF2B5EF4-FFF2-40B4-BE49-F238E27FC236}">
                  <a16:creationId xmlns:a16="http://schemas.microsoft.com/office/drawing/2014/main" id="{DEAF03FF-C03B-F5AF-3203-202C49722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240520" y="1809750"/>
              <a:ext cx="408440" cy="408440"/>
            </a:xfrm>
            <a:prstGeom prst="rect">
              <a:avLst/>
            </a:prstGeom>
          </p:spPr>
        </p:pic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FE5BFDEC-0670-D920-A51C-48C920FA97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27180" y="2168984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79D1BBA7-AF5C-C1D1-0531-DA83597022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1377" y="2173100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8100D2F-0936-C174-B0D4-8FB513E9A8A0}"/>
                </a:ext>
              </a:extLst>
            </p:cNvPr>
            <p:cNvSpPr txBox="1"/>
            <p:nvPr/>
          </p:nvSpPr>
          <p:spPr>
            <a:xfrm>
              <a:off x="1511891" y="1804580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pic>
          <p:nvPicPr>
            <p:cNvPr id="87" name="Graphic 86" descr="Processor outline">
              <a:extLst>
                <a:ext uri="{FF2B5EF4-FFF2-40B4-BE49-F238E27FC236}">
                  <a16:creationId xmlns:a16="http://schemas.microsoft.com/office/drawing/2014/main" id="{0755DF5E-1AEF-6E31-1E1A-10AF4EBE2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725160" y="1815617"/>
              <a:ext cx="408440" cy="408440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5C34DEC1-AC7F-CC3C-1BCB-78266F868EC4}"/>
                </a:ext>
              </a:extLst>
            </p:cNvPr>
            <p:cNvSpPr txBox="1"/>
            <p:nvPr/>
          </p:nvSpPr>
          <p:spPr>
            <a:xfrm>
              <a:off x="292613" y="1600027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HMI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24B120C-4A2E-77B5-B466-4480E5885037}"/>
                </a:ext>
              </a:extLst>
            </p:cNvPr>
            <p:cNvSpPr txBox="1"/>
            <p:nvPr/>
          </p:nvSpPr>
          <p:spPr>
            <a:xfrm>
              <a:off x="921220" y="1605202"/>
              <a:ext cx="1508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PLCs, other devices 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93BA765-7D42-7354-5CCF-BED8161B6CB9}"/>
                </a:ext>
              </a:extLst>
            </p:cNvPr>
            <p:cNvSpPr txBox="1"/>
            <p:nvPr/>
          </p:nvSpPr>
          <p:spPr>
            <a:xfrm>
              <a:off x="304800" y="2757481"/>
              <a:ext cx="106227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Primary SCADA Server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DFDA657-E8C2-C0D2-7717-CF3021845F51}"/>
                </a:ext>
              </a:extLst>
            </p:cNvPr>
            <p:cNvSpPr txBox="1"/>
            <p:nvPr/>
          </p:nvSpPr>
          <p:spPr>
            <a:xfrm>
              <a:off x="1302877" y="2767991"/>
              <a:ext cx="1059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Backup SCADA Server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08AF22A-EB68-0C92-2C4C-AB9B5697C19C}"/>
              </a:ext>
            </a:extLst>
          </p:cNvPr>
          <p:cNvGrpSpPr/>
          <p:nvPr/>
        </p:nvGrpSpPr>
        <p:grpSpPr>
          <a:xfrm>
            <a:off x="5114293" y="2215876"/>
            <a:ext cx="2358627" cy="2173647"/>
            <a:chOff x="3202005" y="1504949"/>
            <a:chExt cx="2358627" cy="2173647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99558D9-AF93-BDA6-12F6-5E935671F1CE}"/>
                </a:ext>
              </a:extLst>
            </p:cNvPr>
            <p:cNvGrpSpPr/>
            <p:nvPr/>
          </p:nvGrpSpPr>
          <p:grpSpPr>
            <a:xfrm>
              <a:off x="3203678" y="1504949"/>
              <a:ext cx="2342685" cy="2173647"/>
              <a:chOff x="2410789" y="3924200"/>
              <a:chExt cx="2342685" cy="2173647"/>
            </a:xfrm>
          </p:grpSpPr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71DF1F24-1D33-FE23-4432-7EC399ECDD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27" y="4768112"/>
                <a:ext cx="195526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36B55EE2-F647-694A-2CE1-198279C8D29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3351" y="4583178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AD25ABA7-9E62-A2C8-CD52-B1B9A18323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111" y="4768112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118" name="Graphic 117" descr="Monitor">
                <a:extLst>
                  <a:ext uri="{FF2B5EF4-FFF2-40B4-BE49-F238E27FC236}">
                    <a16:creationId xmlns:a16="http://schemas.microsoft.com/office/drawing/2014/main" id="{6D4F3759-B7EB-4B8C-F777-0F1924A64C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39179" y="4263210"/>
                <a:ext cx="341615" cy="341615"/>
              </a:xfrm>
              <a:prstGeom prst="rect">
                <a:avLst/>
              </a:prstGeom>
            </p:spPr>
          </p:pic>
          <p:pic>
            <p:nvPicPr>
              <p:cNvPr id="119" name="Graphic 118" descr="Server">
                <a:extLst>
                  <a:ext uri="{FF2B5EF4-FFF2-40B4-BE49-F238E27FC236}">
                    <a16:creationId xmlns:a16="http://schemas.microsoft.com/office/drawing/2014/main" id="{02FEB067-3233-D62A-7E40-0434908736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rcRect r="1357" b="30130"/>
              <a:stretch/>
            </p:blipFill>
            <p:spPr>
              <a:xfrm>
                <a:off x="3550511" y="4908685"/>
                <a:ext cx="457199" cy="319446"/>
              </a:xfrm>
              <a:prstGeom prst="rect">
                <a:avLst/>
              </a:prstGeom>
            </p:spPr>
          </p:pic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CAE0EEA-198E-B244-B69F-461F4D3F9596}"/>
                  </a:ext>
                </a:extLst>
              </p:cNvPr>
              <p:cNvSpPr txBox="1"/>
              <p:nvPr/>
            </p:nvSpPr>
            <p:spPr>
              <a:xfrm>
                <a:off x="2410789" y="5751969"/>
                <a:ext cx="234268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charset="0"/>
                    <a:ea typeface="ＭＳ Ｐゴシック" charset="0"/>
                  </a:rPr>
                  <a:t>Intrusion-Tolerant SCADA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ADFC5ECA-6C67-6617-6F62-F83A6A53AE06}"/>
                  </a:ext>
                </a:extLst>
              </p:cNvPr>
              <p:cNvSpPr/>
              <p:nvPr/>
            </p:nvSpPr>
            <p:spPr>
              <a:xfrm>
                <a:off x="2427511" y="3924200"/>
                <a:ext cx="2293450" cy="2173647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642F8705-746C-9D90-1F76-4325AA6631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6795" y="2338351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02" name="Graphic 101" descr="Server">
              <a:extLst>
                <a:ext uri="{FF2B5EF4-FFF2-40B4-BE49-F238E27FC236}">
                  <a16:creationId xmlns:a16="http://schemas.microsoft.com/office/drawing/2014/main" id="{80D715A0-543B-6477-F1D9-C304113E9B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r="1357" b="30130"/>
            <a:stretch/>
          </p:blipFill>
          <p:spPr>
            <a:xfrm>
              <a:off x="3505200" y="2485414"/>
              <a:ext cx="457199" cy="319446"/>
            </a:xfrm>
            <a:prstGeom prst="rect">
              <a:avLst/>
            </a:prstGeom>
          </p:spPr>
        </p:pic>
        <p:pic>
          <p:nvPicPr>
            <p:cNvPr id="103" name="Graphic 102" descr="Processor outline">
              <a:extLst>
                <a:ext uri="{FF2B5EF4-FFF2-40B4-BE49-F238E27FC236}">
                  <a16:creationId xmlns:a16="http://schemas.microsoft.com/office/drawing/2014/main" id="{7D1A2B3B-2096-DDAE-7906-90A193306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28403" y="1809749"/>
              <a:ext cx="408440" cy="408440"/>
            </a:xfrm>
            <a:prstGeom prst="rect">
              <a:avLst/>
            </a:prstGeom>
          </p:spPr>
        </p:pic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E1FFD55-2BB3-1AC6-3383-F196AE024F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5063" y="2168983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FDB0243-25CF-36F3-28B4-3FD02632CD1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260" y="2173099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9ED16BD-108E-540E-5E8D-5177780CA9B6}"/>
                </a:ext>
              </a:extLst>
            </p:cNvPr>
            <p:cNvSpPr txBox="1"/>
            <p:nvPr/>
          </p:nvSpPr>
          <p:spPr>
            <a:xfrm>
              <a:off x="4499774" y="1804579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pic>
          <p:nvPicPr>
            <p:cNvPr id="107" name="Graphic 106" descr="Processor outline">
              <a:extLst>
                <a:ext uri="{FF2B5EF4-FFF2-40B4-BE49-F238E27FC236}">
                  <a16:creationId xmlns:a16="http://schemas.microsoft.com/office/drawing/2014/main" id="{F4F47CBC-99F2-7749-9A59-C15DC87B68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3043" y="1815616"/>
              <a:ext cx="408440" cy="408440"/>
            </a:xfrm>
            <a:prstGeom prst="rect">
              <a:avLst/>
            </a:prstGeom>
          </p:spPr>
        </p:pic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66ECDA0B-2441-10FC-8B6C-8F3EA5F1BBC5}"/>
                </a:ext>
              </a:extLst>
            </p:cNvPr>
            <p:cNvSpPr txBox="1"/>
            <p:nvPr/>
          </p:nvSpPr>
          <p:spPr>
            <a:xfrm>
              <a:off x="3280496" y="1600026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HMI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09E8ED70-D53A-B3EE-0454-7228EABA6E4F}"/>
                </a:ext>
              </a:extLst>
            </p:cNvPr>
            <p:cNvSpPr txBox="1"/>
            <p:nvPr/>
          </p:nvSpPr>
          <p:spPr>
            <a:xfrm>
              <a:off x="3909103" y="1605201"/>
              <a:ext cx="1508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PLCs, other devices 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F64E959-8A54-777A-50E8-69CC15A9AC42}"/>
                </a:ext>
              </a:extLst>
            </p:cNvPr>
            <p:cNvSpPr txBox="1"/>
            <p:nvPr/>
          </p:nvSpPr>
          <p:spPr>
            <a:xfrm>
              <a:off x="3202005" y="2828151"/>
              <a:ext cx="23586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kern="0" dirty="0">
                  <a:solidFill>
                    <a:sysClr val="windowText" lastClr="000000"/>
                  </a:solidFill>
                </a:rPr>
                <a:t>Replicated, Diverse SCADA Servers</a:t>
              </a:r>
              <a:endPara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C62E7B1-ED9B-43C6-617B-B8AEF4C84C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1401" y="2343150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12" name="Graphic 111" descr="Server">
              <a:extLst>
                <a:ext uri="{FF2B5EF4-FFF2-40B4-BE49-F238E27FC236}">
                  <a16:creationId xmlns:a16="http://schemas.microsoft.com/office/drawing/2014/main" id="{237DD5E7-142B-8B39-A3B3-7B3A7A771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r="1357" b="30130"/>
            <a:stretch/>
          </p:blipFill>
          <p:spPr>
            <a:xfrm>
              <a:off x="3932801" y="2483723"/>
              <a:ext cx="457199" cy="319446"/>
            </a:xfrm>
            <a:prstGeom prst="rect">
              <a:avLst/>
            </a:prstGeom>
          </p:spPr>
        </p:pic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5FAF3B4B-8247-3A60-3540-78ED43E6C6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9495" y="2348861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14" name="Graphic 113" descr="Server">
              <a:extLst>
                <a:ext uri="{FF2B5EF4-FFF2-40B4-BE49-F238E27FC236}">
                  <a16:creationId xmlns:a16="http://schemas.microsoft.com/office/drawing/2014/main" id="{03827F73-4EB2-9E09-FA49-B6E7D6F40F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r="1357" b="30130"/>
            <a:stretch/>
          </p:blipFill>
          <p:spPr>
            <a:xfrm>
              <a:off x="4780895" y="2489434"/>
              <a:ext cx="457199" cy="319446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BF01E188-E6CC-9CC9-0A58-5D7BACA50FF1}"/>
              </a:ext>
            </a:extLst>
          </p:cNvPr>
          <p:cNvGrpSpPr/>
          <p:nvPr/>
        </p:nvGrpSpPr>
        <p:grpSpPr>
          <a:xfrm>
            <a:off x="8340157" y="2215876"/>
            <a:ext cx="2342685" cy="2207426"/>
            <a:chOff x="3203678" y="1504949"/>
            <a:chExt cx="2342685" cy="2207426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E979E69B-6AC4-6EBD-98A9-679835BE1109}"/>
                </a:ext>
              </a:extLst>
            </p:cNvPr>
            <p:cNvGrpSpPr/>
            <p:nvPr/>
          </p:nvGrpSpPr>
          <p:grpSpPr>
            <a:xfrm>
              <a:off x="3203678" y="1504949"/>
              <a:ext cx="2342685" cy="2207426"/>
              <a:chOff x="2410789" y="3924200"/>
              <a:chExt cx="2342685" cy="2207426"/>
            </a:xfrm>
          </p:grpSpPr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2AFEF8B0-1EBF-BF50-E632-261DD92EA3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1927" y="4768112"/>
                <a:ext cx="1955267" cy="0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CFAF2C33-7D68-21A2-CB6F-2595F779D73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13351" y="4583178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AAB0654A-B4E6-2CBD-7A0F-4BBF72B1F5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79111" y="4768112"/>
                <a:ext cx="0" cy="184934"/>
              </a:xfrm>
              <a:prstGeom prst="line">
                <a:avLst/>
              </a:prstGeom>
              <a:noFill/>
              <a:ln w="38100" cap="flat" cmpd="sng" algn="ctr">
                <a:solidFill>
                  <a:srgbClr val="1F497D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  <p:pic>
            <p:nvPicPr>
              <p:cNvPr id="140" name="Graphic 139" descr="Monitor">
                <a:extLst>
                  <a:ext uri="{FF2B5EF4-FFF2-40B4-BE49-F238E27FC236}">
                    <a16:creationId xmlns:a16="http://schemas.microsoft.com/office/drawing/2014/main" id="{10AC5705-3510-1849-CB12-F703B9E2DD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39179" y="4263210"/>
                <a:ext cx="341615" cy="341615"/>
              </a:xfrm>
              <a:prstGeom prst="rect">
                <a:avLst/>
              </a:prstGeom>
            </p:spPr>
          </p:pic>
          <p:pic>
            <p:nvPicPr>
              <p:cNvPr id="141" name="Graphic 140" descr="Server">
                <a:extLst>
                  <a:ext uri="{FF2B5EF4-FFF2-40B4-BE49-F238E27FC236}">
                    <a16:creationId xmlns:a16="http://schemas.microsoft.com/office/drawing/2014/main" id="{F08B169D-E16B-1124-D982-ADB7845D71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rcRect r="1357" b="30130"/>
              <a:stretch/>
            </p:blipFill>
            <p:spPr>
              <a:xfrm>
                <a:off x="3550511" y="4908685"/>
                <a:ext cx="457199" cy="319446"/>
              </a:xfrm>
              <a:prstGeom prst="rect">
                <a:avLst/>
              </a:prstGeom>
            </p:spPr>
          </p:pic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65FADA27-72AA-55A8-70D5-C80F9FBBD8B7}"/>
                  </a:ext>
                </a:extLst>
              </p:cNvPr>
              <p:cNvSpPr txBox="1"/>
              <p:nvPr/>
            </p:nvSpPr>
            <p:spPr>
              <a:xfrm>
                <a:off x="2410789" y="5546851"/>
                <a:ext cx="234268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charset="0"/>
                    <a:ea typeface="ＭＳ Ｐゴシック" charset="0"/>
                  </a:rPr>
                  <a:t>Upgraded Intrusion-Tolerant SCADA</a:t>
                </a: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B857B23C-5AEF-8B0C-73C2-FC51CAC4ABC9}"/>
                  </a:ext>
                </a:extLst>
              </p:cNvPr>
              <p:cNvSpPr/>
              <p:nvPr/>
            </p:nvSpPr>
            <p:spPr>
              <a:xfrm>
                <a:off x="2427511" y="3924200"/>
                <a:ext cx="2293450" cy="2173647"/>
              </a:xfrm>
              <a:prstGeom prst="rect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charset="0"/>
                  <a:cs typeface="+mn-cs"/>
                </a:endParaRPr>
              </a:p>
            </p:txBody>
          </p:sp>
        </p:grp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7520D8A2-2973-1CD6-C05C-03F9B2CE84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16795" y="2338351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25" name="Graphic 124" descr="Server">
              <a:extLst>
                <a:ext uri="{FF2B5EF4-FFF2-40B4-BE49-F238E27FC236}">
                  <a16:creationId xmlns:a16="http://schemas.microsoft.com/office/drawing/2014/main" id="{7944D7DD-A340-97EA-AE58-D94F275DC3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 r="1357" b="30130"/>
            <a:stretch/>
          </p:blipFill>
          <p:spPr>
            <a:xfrm>
              <a:off x="3505200" y="2485414"/>
              <a:ext cx="457199" cy="319446"/>
            </a:xfrm>
            <a:prstGeom prst="rect">
              <a:avLst/>
            </a:prstGeom>
          </p:spPr>
        </p:pic>
        <p:pic>
          <p:nvPicPr>
            <p:cNvPr id="126" name="Graphic 125" descr="Processor outline">
              <a:extLst>
                <a:ext uri="{FF2B5EF4-FFF2-40B4-BE49-F238E27FC236}">
                  <a16:creationId xmlns:a16="http://schemas.microsoft.com/office/drawing/2014/main" id="{875B082B-D152-FCE8-4290-C4BED3B06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28403" y="1809749"/>
              <a:ext cx="408440" cy="408440"/>
            </a:xfrm>
            <a:prstGeom prst="rect">
              <a:avLst/>
            </a:prstGeom>
          </p:spPr>
        </p:pic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3BFAA3B-2889-BE05-1CFC-1F1F56D3B8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15063" y="2168983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182B943A-CAE0-67F9-2144-1533669B04B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9260" y="2173099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E0CEA336-A180-D3A7-2A75-F2B2003F926F}"/>
                </a:ext>
              </a:extLst>
            </p:cNvPr>
            <p:cNvSpPr txBox="1"/>
            <p:nvPr/>
          </p:nvSpPr>
          <p:spPr>
            <a:xfrm>
              <a:off x="4499774" y="1804579"/>
              <a:ext cx="3882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…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pic>
          <p:nvPicPr>
            <p:cNvPr id="130" name="Graphic 129" descr="Processor outline">
              <a:extLst>
                <a:ext uri="{FF2B5EF4-FFF2-40B4-BE49-F238E27FC236}">
                  <a16:creationId xmlns:a16="http://schemas.microsoft.com/office/drawing/2014/main" id="{8CFA0BE5-2C2E-7EC9-50BE-26D694CEF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13043" y="1815616"/>
              <a:ext cx="408440" cy="408440"/>
            </a:xfrm>
            <a:prstGeom prst="rect">
              <a:avLst/>
            </a:prstGeom>
          </p:spPr>
        </p:pic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246C75C-E05D-7949-F665-88CFACA4E15A}"/>
                </a:ext>
              </a:extLst>
            </p:cNvPr>
            <p:cNvSpPr txBox="1"/>
            <p:nvPr/>
          </p:nvSpPr>
          <p:spPr>
            <a:xfrm>
              <a:off x="3280496" y="1600026"/>
              <a:ext cx="47961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HMI</a:t>
              </a: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EBC5E296-83FC-F3BE-87D4-DF9C84BE6DAC}"/>
                </a:ext>
              </a:extLst>
            </p:cNvPr>
            <p:cNvSpPr txBox="1"/>
            <p:nvPr/>
          </p:nvSpPr>
          <p:spPr>
            <a:xfrm>
              <a:off x="3909103" y="1605201"/>
              <a:ext cx="15088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PLCs, other devices </a:t>
              </a:r>
            </a:p>
          </p:txBody>
        </p: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70DB9BB6-3494-524F-82CB-742CAA1EFE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61401" y="2343150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34" name="Graphic 133" descr="Server">
              <a:extLst>
                <a:ext uri="{FF2B5EF4-FFF2-40B4-BE49-F238E27FC236}">
                  <a16:creationId xmlns:a16="http://schemas.microsoft.com/office/drawing/2014/main" id="{81567768-13E4-A2B7-676C-4C6D4CA97F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r="1357" b="30130"/>
            <a:stretch/>
          </p:blipFill>
          <p:spPr>
            <a:xfrm>
              <a:off x="3932801" y="2483723"/>
              <a:ext cx="457199" cy="319446"/>
            </a:xfrm>
            <a:prstGeom prst="rect">
              <a:avLst/>
            </a:prstGeom>
          </p:spPr>
        </p:pic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07A55002-35CB-920E-7ABF-AA9F1EF015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09495" y="2348861"/>
              <a:ext cx="0" cy="184934"/>
            </a:xfrm>
            <a:prstGeom prst="line">
              <a:avLst/>
            </a:prstGeom>
            <a:noFill/>
            <a:ln w="38100" cap="flat" cmpd="sng" algn="ctr">
              <a:solidFill>
                <a:srgbClr val="1F497D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</p:cxnSp>
        <p:pic>
          <p:nvPicPr>
            <p:cNvPr id="136" name="Graphic 135" descr="Server">
              <a:extLst>
                <a:ext uri="{FF2B5EF4-FFF2-40B4-BE49-F238E27FC236}">
                  <a16:creationId xmlns:a16="http://schemas.microsoft.com/office/drawing/2014/main" id="{FDB281A0-1C46-4ACC-F7AD-49167F368F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r="1357" b="30130"/>
            <a:stretch/>
          </p:blipFill>
          <p:spPr>
            <a:xfrm>
              <a:off x="4780895" y="2489434"/>
              <a:ext cx="457199" cy="319446"/>
            </a:xfrm>
            <a:prstGeom prst="rect">
              <a:avLst/>
            </a:prstGeom>
          </p:spPr>
        </p:pic>
      </p:grpSp>
      <p:sp>
        <p:nvSpPr>
          <p:cNvPr id="144" name="Right Arrow 143">
            <a:extLst>
              <a:ext uri="{FF2B5EF4-FFF2-40B4-BE49-F238E27FC236}">
                <a16:creationId xmlns:a16="http://schemas.microsoft.com/office/drawing/2014/main" id="{909CEA0A-8AF3-0884-0D0F-B2D2371ADBE9}"/>
              </a:ext>
            </a:extLst>
          </p:cNvPr>
          <p:cNvSpPr/>
          <p:nvPr/>
        </p:nvSpPr>
        <p:spPr>
          <a:xfrm>
            <a:off x="4337078" y="3610253"/>
            <a:ext cx="680853" cy="625191"/>
          </a:xfrm>
          <a:prstGeom prst="rightArrow">
            <a:avLst>
              <a:gd name="adj1" fmla="val 50000"/>
              <a:gd name="adj2" fmla="val 57598"/>
            </a:avLst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A3272B74-9D91-56B7-A2DD-B9DAE08F400C}"/>
              </a:ext>
            </a:extLst>
          </p:cNvPr>
          <p:cNvSpPr txBox="1"/>
          <p:nvPr/>
        </p:nvSpPr>
        <p:spPr>
          <a:xfrm>
            <a:off x="3934359" y="4354655"/>
            <a:ext cx="15436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Intrusion-tolerant DT deployment</a:t>
            </a:r>
          </a:p>
        </p:txBody>
      </p:sp>
      <p:sp>
        <p:nvSpPr>
          <p:cNvPr id="146" name="Right Arrow 145">
            <a:extLst>
              <a:ext uri="{FF2B5EF4-FFF2-40B4-BE49-F238E27FC236}">
                <a16:creationId xmlns:a16="http://schemas.microsoft.com/office/drawing/2014/main" id="{2F1588D8-4A39-2CD5-D580-5EE95ED3CD25}"/>
              </a:ext>
            </a:extLst>
          </p:cNvPr>
          <p:cNvSpPr/>
          <p:nvPr/>
        </p:nvSpPr>
        <p:spPr>
          <a:xfrm>
            <a:off x="7541284" y="3625378"/>
            <a:ext cx="680853" cy="625191"/>
          </a:xfrm>
          <a:prstGeom prst="rightArrow">
            <a:avLst>
              <a:gd name="adj1" fmla="val 50000"/>
              <a:gd name="adj2" fmla="val 57598"/>
            </a:avLst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65072530-ADC5-2F9B-4EFA-13266D112B53}"/>
              </a:ext>
            </a:extLst>
          </p:cNvPr>
          <p:cNvSpPr txBox="1"/>
          <p:nvPr/>
        </p:nvSpPr>
        <p:spPr>
          <a:xfrm>
            <a:off x="7138565" y="4369780"/>
            <a:ext cx="154369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Upgraded Intrusion-tolerant DT deployment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6BAF2024-682B-B254-7C19-2CD7FE000F78}"/>
              </a:ext>
            </a:extLst>
          </p:cNvPr>
          <p:cNvSpPr txBox="1"/>
          <p:nvPr/>
        </p:nvSpPr>
        <p:spPr>
          <a:xfrm>
            <a:off x="8607921" y="2865097"/>
            <a:ext cx="1833463" cy="1015663"/>
          </a:xfrm>
          <a:prstGeom prst="rect">
            <a:avLst/>
          </a:prstGeom>
          <a:solidFill>
            <a:schemeClr val="bg1">
              <a:alpha val="60081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charset="0"/>
                <a:ea typeface="ＭＳ Ｐゴシック" charset="0"/>
              </a:rPr>
              <a:t>?</a:t>
            </a:r>
          </a:p>
        </p:txBody>
      </p:sp>
      <p:sp>
        <p:nvSpPr>
          <p:cNvPr id="149" name="Right Arrow 148">
            <a:extLst>
              <a:ext uri="{FF2B5EF4-FFF2-40B4-BE49-F238E27FC236}">
                <a16:creationId xmlns:a16="http://schemas.microsoft.com/office/drawing/2014/main" id="{8E91A95D-E77F-D639-87C6-4EEC91532AF9}"/>
              </a:ext>
            </a:extLst>
          </p:cNvPr>
          <p:cNvSpPr/>
          <p:nvPr/>
        </p:nvSpPr>
        <p:spPr>
          <a:xfrm rot="9174208">
            <a:off x="8556166" y="4588774"/>
            <a:ext cx="680853" cy="625191"/>
          </a:xfrm>
          <a:prstGeom prst="rightArrow">
            <a:avLst>
              <a:gd name="adj1" fmla="val 50000"/>
              <a:gd name="adj2" fmla="val 57598"/>
            </a:avLst>
          </a:prstGeom>
          <a:noFill/>
          <a:ln w="2857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06D5FE54-1D76-B3BE-2B8E-F893371ED956}"/>
              </a:ext>
            </a:extLst>
          </p:cNvPr>
          <p:cNvSpPr txBox="1"/>
          <p:nvPr/>
        </p:nvSpPr>
        <p:spPr>
          <a:xfrm>
            <a:off x="3496267" y="3105735"/>
            <a:ext cx="5757379" cy="646331"/>
          </a:xfrm>
          <a:prstGeom prst="rect">
            <a:avLst/>
          </a:prstGeom>
          <a:solidFill>
            <a:schemeClr val="bg1"/>
          </a:solidFill>
          <a:ln w="12700">
            <a:solidFill>
              <a:srgbClr val="6C8E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Intrusion-Tolerant Digital Twins will enable easily </a:t>
            </a:r>
            <a:r>
              <a:rPr lang="en-US" b="1" i="1" dirty="0"/>
              <a:t>upgrading</a:t>
            </a:r>
            <a:r>
              <a:rPr lang="en-US" b="1" dirty="0"/>
              <a:t> architectures to address new threats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E20B6569-F70F-8A60-A9E5-952C4F156AC0}"/>
              </a:ext>
            </a:extLst>
          </p:cNvPr>
          <p:cNvSpPr txBox="1"/>
          <p:nvPr/>
        </p:nvSpPr>
        <p:spPr>
          <a:xfrm>
            <a:off x="9569102" y="4868242"/>
            <a:ext cx="22713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“Tolerating Compound Threats in Critical Infrastructure Control Systems”</a:t>
            </a:r>
          </a:p>
          <a:p>
            <a:r>
              <a:rPr lang="en-US" sz="1000" dirty="0"/>
              <a:t>S. Bommareddy, M. Khan, H. Nadeem, B. Gilby, I. Chiu, J. W. van de Lindt, O. Nofal, M. Panteli, L. Wells II, Y. Amir, and A. Babay, </a:t>
            </a:r>
            <a:r>
              <a:rPr lang="en-US" sz="1000" i="1" dirty="0"/>
              <a:t>SRDS</a:t>
            </a:r>
            <a:r>
              <a:rPr lang="en-US" sz="1000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234613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F9000-04BD-D277-4963-54074593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9066B-135A-3447-9F06-196E2BC96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CB4A626-C3B7-1118-3948-AEA40728A47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Design Considerations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1D4F2D-203E-74EF-DB9F-31F80E02B7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C420-2A24-EC1B-A184-9A88C4EDC24F}"/>
              </a:ext>
            </a:extLst>
          </p:cNvPr>
          <p:cNvSpPr txBox="1">
            <a:spLocks/>
          </p:cNvSpPr>
          <p:nvPr/>
        </p:nvSpPr>
        <p:spPr>
          <a:xfrm>
            <a:off x="991700" y="1668250"/>
            <a:ext cx="10222640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system should not have to go offline for each upgrade</a:t>
            </a:r>
          </a:p>
          <a:p>
            <a:r>
              <a:rPr lang="en-US" dirty="0"/>
              <a:t>Protocol differences should not limit us with component upgrades</a:t>
            </a:r>
          </a:p>
          <a:p>
            <a:r>
              <a:rPr lang="en-US" dirty="0"/>
              <a:t>We should be able to seamlessly transfer control from one instance to another</a:t>
            </a:r>
          </a:p>
          <a:p>
            <a:pPr lvl="1"/>
            <a:r>
              <a:rPr lang="en-US" dirty="0"/>
              <a:t>Should not require a lot of set up</a:t>
            </a:r>
          </a:p>
          <a:p>
            <a:pPr lvl="1"/>
            <a:r>
              <a:rPr lang="en-US" dirty="0"/>
              <a:t>Trusted administrator</a:t>
            </a:r>
          </a:p>
          <a:p>
            <a:r>
              <a:rPr lang="en-US" dirty="0"/>
              <a:t>Ability to compare system instances’ logs</a:t>
            </a:r>
          </a:p>
          <a:p>
            <a:pPr lvl="1"/>
            <a:r>
              <a:rPr lang="en-US" dirty="0"/>
              <a:t>To verify that all instances are behaving the same way</a:t>
            </a:r>
          </a:p>
          <a:p>
            <a:pPr lvl="1"/>
            <a:r>
              <a:rPr lang="en-US" dirty="0"/>
              <a:t>Helps build confidence before we actually transfer control to one particular instance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20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893A-03F8-9632-4EE7-8480B060D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85864C-A516-EC91-1C5B-9A4839403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7C51B9-0EA5-C343-6D2E-61DA521100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Spire – an Intrusion-Tolerant SCADA system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986D2C3-35D4-E8B5-C828-9DE9D3EC06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1A50CEF-9D4A-E354-F0E9-100D25F53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86089" y="1099027"/>
            <a:ext cx="3373210" cy="485537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46345-9361-3015-CBED-1C8E51B6D5B1}"/>
              </a:ext>
            </a:extLst>
          </p:cNvPr>
          <p:cNvSpPr txBox="1">
            <a:spLocks/>
          </p:cNvSpPr>
          <p:nvPr/>
        </p:nvSpPr>
        <p:spPr>
          <a:xfrm>
            <a:off x="991700" y="1668250"/>
            <a:ext cx="6944272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Clients: HMI, RTUs, and PLCs</a:t>
            </a:r>
          </a:p>
          <a:p>
            <a:r>
              <a:rPr lang="en-US" dirty="0"/>
              <a:t>Proxies:</a:t>
            </a:r>
          </a:p>
          <a:p>
            <a:pPr lvl="1"/>
            <a:r>
              <a:rPr lang="en-US" dirty="0"/>
              <a:t>Translate DNP3 and Modbus protocols used by RTUs and PLCs for the rest of the system</a:t>
            </a:r>
          </a:p>
          <a:p>
            <a:pPr lvl="1"/>
            <a:r>
              <a:rPr lang="en-US" dirty="0"/>
              <a:t>Verifies signatures of the messages going to its clients and sign messages going out to the SMs.</a:t>
            </a:r>
          </a:p>
          <a:p>
            <a:r>
              <a:rPr lang="en-US" dirty="0"/>
              <a:t>Replicas:</a:t>
            </a:r>
          </a:p>
          <a:p>
            <a:pPr lvl="1"/>
            <a:r>
              <a:rPr lang="en-US" dirty="0"/>
              <a:t>SM for application logic</a:t>
            </a:r>
          </a:p>
          <a:p>
            <a:pPr lvl="1"/>
            <a:r>
              <a:rPr lang="en-US" dirty="0"/>
              <a:t>Prime Daemons for consensus protocol logic</a:t>
            </a:r>
          </a:p>
          <a:p>
            <a:r>
              <a:rPr lang="en-US" dirty="0"/>
              <a:t>Overlay networks using Spines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323AB-AA7F-4EBF-948B-72280747B0F1}"/>
              </a:ext>
            </a:extLst>
          </p:cNvPr>
          <p:cNvSpPr txBox="1"/>
          <p:nvPr/>
        </p:nvSpPr>
        <p:spPr>
          <a:xfrm>
            <a:off x="4022753" y="5937331"/>
            <a:ext cx="514028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“Practical Intrusion-Tolerant Networks”</a:t>
            </a:r>
          </a:p>
          <a:p>
            <a:r>
              <a:rPr lang="en-US" sz="1000" dirty="0"/>
              <a:t>D. Obenshain, T. Tantillo, A. Babay, J. Schultz, A. Newell, M. Hoque, Y. Amir, and C. Nita-Rotaru</a:t>
            </a:r>
          </a:p>
          <a:p>
            <a:r>
              <a:rPr lang="en-US" sz="1000" i="1" dirty="0"/>
              <a:t>ICDCS</a:t>
            </a:r>
            <a:r>
              <a:rPr lang="en-US" sz="1000" dirty="0"/>
              <a:t> 2016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0D8D62-34AE-F039-FD63-997BD0B95F06}"/>
              </a:ext>
            </a:extLst>
          </p:cNvPr>
          <p:cNvSpPr/>
          <p:nvPr/>
        </p:nvSpPr>
        <p:spPr>
          <a:xfrm>
            <a:off x="7935972" y="1477732"/>
            <a:ext cx="3571326" cy="71472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3DE9A5-3FEA-C079-5D19-44672D968CE3}"/>
              </a:ext>
            </a:extLst>
          </p:cNvPr>
          <p:cNvSpPr/>
          <p:nvPr/>
        </p:nvSpPr>
        <p:spPr>
          <a:xfrm>
            <a:off x="7986089" y="5237007"/>
            <a:ext cx="3521209" cy="71472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4656A8-BE7B-963A-3383-DF68F3611C92}"/>
              </a:ext>
            </a:extLst>
          </p:cNvPr>
          <p:cNvSpPr/>
          <p:nvPr/>
        </p:nvSpPr>
        <p:spPr>
          <a:xfrm>
            <a:off x="7986089" y="4405616"/>
            <a:ext cx="3521209" cy="714726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7D1DCE0-2133-4823-4318-857D93E61B6C}"/>
              </a:ext>
            </a:extLst>
          </p:cNvPr>
          <p:cNvSpPr/>
          <p:nvPr/>
        </p:nvSpPr>
        <p:spPr>
          <a:xfrm>
            <a:off x="8557846" y="2858306"/>
            <a:ext cx="2356340" cy="71472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E270A0-09B4-3765-81A3-B16A00CDD878}"/>
              </a:ext>
            </a:extLst>
          </p:cNvPr>
          <p:cNvSpPr/>
          <p:nvPr/>
        </p:nvSpPr>
        <p:spPr>
          <a:xfrm>
            <a:off x="8494524" y="3025041"/>
            <a:ext cx="2607230" cy="2014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B967C0-6057-7A8F-FC23-2259E1AFE894}"/>
              </a:ext>
            </a:extLst>
          </p:cNvPr>
          <p:cNvSpPr/>
          <p:nvPr/>
        </p:nvSpPr>
        <p:spPr>
          <a:xfrm>
            <a:off x="8494524" y="3239207"/>
            <a:ext cx="2607230" cy="317017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FE0403-DE62-72C5-AFC1-C4AA9B69DA44}"/>
              </a:ext>
            </a:extLst>
          </p:cNvPr>
          <p:cNvSpPr/>
          <p:nvPr/>
        </p:nvSpPr>
        <p:spPr>
          <a:xfrm>
            <a:off x="7986088" y="2470674"/>
            <a:ext cx="3521210" cy="154302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9D3494-256F-6A2B-3AA6-01618A2DB582}"/>
              </a:ext>
            </a:extLst>
          </p:cNvPr>
          <p:cNvSpPr/>
          <p:nvPr/>
        </p:nvSpPr>
        <p:spPr>
          <a:xfrm>
            <a:off x="7986088" y="4035279"/>
            <a:ext cx="3521209" cy="15430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1967F6-91B0-6A7F-8AF9-EAC47E84FD59}"/>
              </a:ext>
            </a:extLst>
          </p:cNvPr>
          <p:cNvSpPr/>
          <p:nvPr/>
        </p:nvSpPr>
        <p:spPr>
          <a:xfrm rot="5400000">
            <a:off x="7228769" y="3209702"/>
            <a:ext cx="1737196" cy="222559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2D14A4-2B22-DFEC-3E3F-4816DBB0D364}"/>
              </a:ext>
            </a:extLst>
          </p:cNvPr>
          <p:cNvSpPr/>
          <p:nvPr/>
        </p:nvSpPr>
        <p:spPr>
          <a:xfrm>
            <a:off x="8557846" y="3739768"/>
            <a:ext cx="2258032" cy="15571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252999C-71F8-BDE0-0B73-CF7CFDB3D3B8}"/>
              </a:ext>
            </a:extLst>
          </p:cNvPr>
          <p:cNvSpPr txBox="1"/>
          <p:nvPr/>
        </p:nvSpPr>
        <p:spPr>
          <a:xfrm>
            <a:off x="360944" y="5917361"/>
            <a:ext cx="523816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“Prime: Byzantine Replication Under Attack”</a:t>
            </a:r>
          </a:p>
          <a:p>
            <a:r>
              <a:rPr lang="en-US" sz="1000" dirty="0"/>
              <a:t>Y. Amir, B. Coan, J. Kirsch, J. Lane</a:t>
            </a:r>
          </a:p>
          <a:p>
            <a:r>
              <a:rPr lang="en-US" sz="1000" i="1" dirty="0"/>
              <a:t>IEEE Transactions on Dependable and Secure Computing 2011</a:t>
            </a:r>
          </a:p>
        </p:txBody>
      </p:sp>
    </p:spTree>
    <p:extLst>
      <p:ext uri="{BB962C8B-B14F-4D97-AF65-F5344CB8AC3E}">
        <p14:creationId xmlns:p14="http://schemas.microsoft.com/office/powerpoint/2010/main" val="37782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E7493-9230-55E0-B7E4-DBBF3CBC9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894F87-FE1D-33D4-61C6-60FD4887D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42D39BB-BE2C-F980-FDCB-5650C234A6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Design and Technique Overview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6962EFB-78BD-B328-2C63-3A88E80EEF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A078C06-AAED-F53C-9BD9-C5B80D1A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64117" y="481852"/>
            <a:ext cx="4403317" cy="535950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86B717-D867-6712-8E18-4C78448FF845}"/>
              </a:ext>
            </a:extLst>
          </p:cNvPr>
          <p:cNvSpPr txBox="1">
            <a:spLocks/>
          </p:cNvSpPr>
          <p:nvPr/>
        </p:nvSpPr>
        <p:spPr>
          <a:xfrm>
            <a:off x="991699" y="1668250"/>
            <a:ext cx="6672418" cy="4569779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Main idea: have parallel live-running digital twin instance of our system</a:t>
            </a:r>
          </a:p>
          <a:p>
            <a:pPr lvl="1"/>
            <a:r>
              <a:rPr lang="en-US" u="sng" dirty="0"/>
              <a:t>One</a:t>
            </a:r>
            <a:r>
              <a:rPr lang="en-US" dirty="0"/>
              <a:t> </a:t>
            </a:r>
            <a:r>
              <a:rPr lang="en-US" i="1" dirty="0"/>
              <a:t>active </a:t>
            </a:r>
            <a:r>
              <a:rPr lang="en-US" dirty="0"/>
              <a:t>instance with </a:t>
            </a:r>
            <a:r>
              <a:rPr lang="en-US" u="sng" dirty="0"/>
              <a:t>a number of</a:t>
            </a:r>
            <a:r>
              <a:rPr lang="en-US" dirty="0"/>
              <a:t> </a:t>
            </a:r>
            <a:r>
              <a:rPr lang="en-US" i="1" dirty="0"/>
              <a:t>twin</a:t>
            </a:r>
            <a:r>
              <a:rPr lang="en-US" dirty="0"/>
              <a:t> instances</a:t>
            </a:r>
          </a:p>
          <a:p>
            <a:r>
              <a:rPr lang="en-US" dirty="0"/>
              <a:t>The instances can differ in terms of the configurations they use, code-level diversity, and even the communication protocols they use.</a:t>
            </a:r>
          </a:p>
          <a:p>
            <a:r>
              <a:rPr lang="en-US" dirty="0"/>
              <a:t>We used Spire as our base</a:t>
            </a:r>
          </a:p>
          <a:p>
            <a:r>
              <a:rPr lang="en-US" dirty="0"/>
              <a:t>Modifications and additions to Spire</a:t>
            </a:r>
          </a:p>
          <a:p>
            <a:pPr lvl="1"/>
            <a:r>
              <a:rPr lang="en-US" sz="2000" dirty="0"/>
              <a:t>Proxies</a:t>
            </a:r>
          </a:p>
          <a:p>
            <a:pPr lvl="1"/>
            <a:r>
              <a:rPr lang="en-US" sz="2000" dirty="0"/>
              <a:t>Data Collector</a:t>
            </a:r>
          </a:p>
          <a:p>
            <a:pPr lvl="1"/>
            <a:r>
              <a:rPr lang="en-US" sz="2000" dirty="0"/>
              <a:t>Switcher</a:t>
            </a:r>
          </a:p>
          <a:p>
            <a:pPr lvl="1"/>
            <a:r>
              <a:rPr lang="en-US" sz="2000" dirty="0"/>
              <a:t>Management Network for communication between these new components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0126641B-24EB-21FD-9C26-2EFA063CB5D5}"/>
              </a:ext>
            </a:extLst>
          </p:cNvPr>
          <p:cNvSpPr/>
          <p:nvPr/>
        </p:nvSpPr>
        <p:spPr>
          <a:xfrm>
            <a:off x="1183589" y="4917528"/>
            <a:ext cx="263950" cy="923827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4C45F9-6EB2-CD27-81EE-353388440313}"/>
              </a:ext>
            </a:extLst>
          </p:cNvPr>
          <p:cNvSpPr txBox="1"/>
          <p:nvPr/>
        </p:nvSpPr>
        <p:spPr>
          <a:xfrm>
            <a:off x="524259" y="5194776"/>
            <a:ext cx="585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new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C7E5F8EA-B7D7-E318-62DD-F4B46D6B187B}"/>
              </a:ext>
            </a:extLst>
          </p:cNvPr>
          <p:cNvSpPr/>
          <p:nvPr/>
        </p:nvSpPr>
        <p:spPr>
          <a:xfrm>
            <a:off x="1183589" y="4608737"/>
            <a:ext cx="263950" cy="293201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324A4E-7762-E0A1-5599-E6139513DCDE}"/>
              </a:ext>
            </a:extLst>
          </p:cNvPr>
          <p:cNvSpPr txBox="1"/>
          <p:nvPr/>
        </p:nvSpPr>
        <p:spPr>
          <a:xfrm>
            <a:off x="244858" y="4559916"/>
            <a:ext cx="1026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modified</a:t>
            </a:r>
          </a:p>
        </p:txBody>
      </p:sp>
    </p:spTree>
    <p:extLst>
      <p:ext uri="{BB962C8B-B14F-4D97-AF65-F5344CB8AC3E}">
        <p14:creationId xmlns:p14="http://schemas.microsoft.com/office/powerpoint/2010/main" val="278800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CDBF4-25F4-3064-8A73-D68FD56A9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5E1368-E767-4E0D-B563-FDC34CBA80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D88CE4-A438-1600-A466-076826C87C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Proxies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334C954-AA98-26E5-6591-E76B9B44A9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63A27-8CE0-143D-9501-245EBEF6A563}"/>
              </a:ext>
            </a:extLst>
          </p:cNvPr>
          <p:cNvSpPr txBox="1">
            <a:spLocks/>
          </p:cNvSpPr>
          <p:nvPr/>
        </p:nvSpPr>
        <p:spPr>
          <a:xfrm>
            <a:off x="991700" y="1668250"/>
            <a:ext cx="6944272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Proxies mirror messages between the clients and the system instances</a:t>
            </a:r>
          </a:p>
          <a:p>
            <a:r>
              <a:rPr lang="en-US" dirty="0"/>
              <a:t>Internally, each instance has a corresponding process for communication (I/O Process)</a:t>
            </a:r>
          </a:p>
          <a:p>
            <a:r>
              <a:rPr lang="en-US" dirty="0"/>
              <a:t>I/O processes also allow us to easily add and remove instances from the system by forking new processes or killing existing processes without the proxy needing to go offline</a:t>
            </a:r>
          </a:p>
          <a:p>
            <a:r>
              <a:rPr lang="en-US" dirty="0"/>
              <a:t>These processes can manage any necessary translation that may be required for communication with an instance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B49E59-36ED-3093-5A42-52F3349A4330}"/>
              </a:ext>
            </a:extLst>
          </p:cNvPr>
          <p:cNvSpPr/>
          <p:nvPr/>
        </p:nvSpPr>
        <p:spPr>
          <a:xfrm>
            <a:off x="8330663" y="2275367"/>
            <a:ext cx="3598044" cy="1984081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C860FE-467B-E9DF-F37C-A3EE95CAD177}"/>
              </a:ext>
            </a:extLst>
          </p:cNvPr>
          <p:cNvSpPr txBox="1"/>
          <p:nvPr/>
        </p:nvSpPr>
        <p:spPr>
          <a:xfrm>
            <a:off x="9557300" y="2408045"/>
            <a:ext cx="1055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Proxy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67ED3F-1003-EC09-A291-5E04BF5556D6}"/>
              </a:ext>
            </a:extLst>
          </p:cNvPr>
          <p:cNvSpPr/>
          <p:nvPr/>
        </p:nvSpPr>
        <p:spPr>
          <a:xfrm>
            <a:off x="8330663" y="4853225"/>
            <a:ext cx="1115700" cy="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4FC19EA-ED01-E11B-97FD-EAC13F73E568}"/>
              </a:ext>
            </a:extLst>
          </p:cNvPr>
          <p:cNvSpPr/>
          <p:nvPr/>
        </p:nvSpPr>
        <p:spPr>
          <a:xfrm>
            <a:off x="9527319" y="4853225"/>
            <a:ext cx="1115700" cy="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 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6DDCF0-BE67-D309-C9E2-8741A430FC88}"/>
              </a:ext>
            </a:extLst>
          </p:cNvPr>
          <p:cNvSpPr/>
          <p:nvPr/>
        </p:nvSpPr>
        <p:spPr>
          <a:xfrm>
            <a:off x="10949448" y="4855173"/>
            <a:ext cx="1115700" cy="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Instance 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4B55CE5-3C6D-B84A-5DDF-E1A0C4B58BEE}"/>
              </a:ext>
            </a:extLst>
          </p:cNvPr>
          <p:cNvSpPr/>
          <p:nvPr/>
        </p:nvSpPr>
        <p:spPr>
          <a:xfrm>
            <a:off x="9571835" y="1112018"/>
            <a:ext cx="1115700" cy="6158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Clients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36814D-1AE8-ACB0-072E-388CE3442396}"/>
              </a:ext>
            </a:extLst>
          </p:cNvPr>
          <p:cNvSpPr/>
          <p:nvPr/>
        </p:nvSpPr>
        <p:spPr>
          <a:xfrm>
            <a:off x="10910820" y="3325657"/>
            <a:ext cx="959182" cy="81220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I/O Process k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C8A14B-8C2A-DBFC-62C3-EF69C53661D5}"/>
              </a:ext>
            </a:extLst>
          </p:cNvPr>
          <p:cNvSpPr/>
          <p:nvPr/>
        </p:nvSpPr>
        <p:spPr>
          <a:xfrm>
            <a:off x="9605578" y="3327992"/>
            <a:ext cx="959182" cy="81220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I/O Process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70412C8-D41E-B5B9-0DA3-0370953DB931}"/>
              </a:ext>
            </a:extLst>
          </p:cNvPr>
          <p:cNvSpPr/>
          <p:nvPr/>
        </p:nvSpPr>
        <p:spPr>
          <a:xfrm>
            <a:off x="8389369" y="3327992"/>
            <a:ext cx="959182" cy="812202"/>
          </a:xfrm>
          <a:prstGeom prst="rect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I/O Process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4C3B75-A118-5BBB-B08C-940DD30298D8}"/>
              </a:ext>
            </a:extLst>
          </p:cNvPr>
          <p:cNvSpPr txBox="1"/>
          <p:nvPr/>
        </p:nvSpPr>
        <p:spPr>
          <a:xfrm>
            <a:off x="10564760" y="3547092"/>
            <a:ext cx="3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922C63D-8049-0EB3-75C6-5B851D938719}"/>
              </a:ext>
            </a:extLst>
          </p:cNvPr>
          <p:cNvSpPr txBox="1"/>
          <p:nvPr/>
        </p:nvSpPr>
        <p:spPr>
          <a:xfrm>
            <a:off x="10631962" y="4940406"/>
            <a:ext cx="3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25" name="Up-Down Arrow 24">
            <a:extLst>
              <a:ext uri="{FF2B5EF4-FFF2-40B4-BE49-F238E27FC236}">
                <a16:creationId xmlns:a16="http://schemas.microsoft.com/office/drawing/2014/main" id="{E36E0CF6-3FFC-5961-5B02-3552275C4EF7}"/>
              </a:ext>
            </a:extLst>
          </p:cNvPr>
          <p:cNvSpPr/>
          <p:nvPr/>
        </p:nvSpPr>
        <p:spPr>
          <a:xfrm>
            <a:off x="8752424" y="4137859"/>
            <a:ext cx="233072" cy="695310"/>
          </a:xfrm>
          <a:prstGeom prst="upDownArrow">
            <a:avLst>
              <a:gd name="adj1" fmla="val 50000"/>
              <a:gd name="adj2" fmla="val 944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Up-Down Arrow 25">
            <a:extLst>
              <a:ext uri="{FF2B5EF4-FFF2-40B4-BE49-F238E27FC236}">
                <a16:creationId xmlns:a16="http://schemas.microsoft.com/office/drawing/2014/main" id="{AA525875-7114-2F34-A662-066CEE1A3838}"/>
              </a:ext>
            </a:extLst>
          </p:cNvPr>
          <p:cNvSpPr/>
          <p:nvPr/>
        </p:nvSpPr>
        <p:spPr>
          <a:xfrm>
            <a:off x="9964834" y="4157915"/>
            <a:ext cx="233072" cy="695310"/>
          </a:xfrm>
          <a:prstGeom prst="upDownArrow">
            <a:avLst>
              <a:gd name="adj1" fmla="val 50000"/>
              <a:gd name="adj2" fmla="val 944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-Down Arrow 27">
            <a:extLst>
              <a:ext uri="{FF2B5EF4-FFF2-40B4-BE49-F238E27FC236}">
                <a16:creationId xmlns:a16="http://schemas.microsoft.com/office/drawing/2014/main" id="{9DF069A8-704B-7F5F-77EA-85FCBAF41E09}"/>
              </a:ext>
            </a:extLst>
          </p:cNvPr>
          <p:cNvSpPr/>
          <p:nvPr/>
        </p:nvSpPr>
        <p:spPr>
          <a:xfrm>
            <a:off x="11274226" y="4157915"/>
            <a:ext cx="233072" cy="695310"/>
          </a:xfrm>
          <a:prstGeom prst="upDownArrow">
            <a:avLst>
              <a:gd name="adj1" fmla="val 50000"/>
              <a:gd name="adj2" fmla="val 94491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Up-Down Arrow 29">
            <a:extLst>
              <a:ext uri="{FF2B5EF4-FFF2-40B4-BE49-F238E27FC236}">
                <a16:creationId xmlns:a16="http://schemas.microsoft.com/office/drawing/2014/main" id="{C5D7D31C-000E-9A84-3524-5E79CE1A3021}"/>
              </a:ext>
            </a:extLst>
          </p:cNvPr>
          <p:cNvSpPr/>
          <p:nvPr/>
        </p:nvSpPr>
        <p:spPr>
          <a:xfrm>
            <a:off x="10013149" y="1727087"/>
            <a:ext cx="233072" cy="530559"/>
          </a:xfrm>
          <a:prstGeom prst="upDownArrow">
            <a:avLst>
              <a:gd name="adj1" fmla="val 50000"/>
              <a:gd name="adj2" fmla="val 66179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43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  <p:bldP spid="23" grpId="0" animBg="1"/>
      <p:bldP spid="19" grpId="0"/>
      <p:bldP spid="20" grpId="0"/>
      <p:bldP spid="25" grpId="0" animBg="1"/>
      <p:bldP spid="26" grpId="0" animBg="1"/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63EFC-55D4-7B3A-F7FE-F77A207D06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6FFA3-718D-2DE2-E157-8447144C3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7CD06EFF-F9A5-9E40-A502-3D98189BE54D}" type="slidenum">
              <a:rPr lang="en-US" b="1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7C105DA-F233-176D-16CF-022A7E86C3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2354" y="619971"/>
            <a:ext cx="10757719" cy="714726"/>
          </a:xfrm>
        </p:spPr>
        <p:txBody>
          <a:bodyPr>
            <a:noAutofit/>
          </a:bodyPr>
          <a:lstStyle/>
          <a:p>
            <a:r>
              <a:rPr lang="en-US" sz="2800" dirty="0"/>
              <a:t>Data Collector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6EC8306-B05E-FE89-778C-73D5CAC6FF3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91698" y="-1344073"/>
            <a:ext cx="10515600" cy="1325563"/>
          </a:xfrm>
        </p:spPr>
        <p:txBody>
          <a:bodyPr anchor="b" anchorCtr="0">
            <a:normAutofit/>
          </a:bodyPr>
          <a:lstStyle/>
          <a:p>
            <a:r>
              <a:rPr lang="en-US" sz="2400" dirty="0"/>
              <a:t>Slide Title for Accessibility 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75193-3943-A188-1BB3-A48AB6B5304F}"/>
              </a:ext>
            </a:extLst>
          </p:cNvPr>
          <p:cNvSpPr txBox="1">
            <a:spLocks/>
          </p:cNvSpPr>
          <p:nvPr/>
        </p:nvSpPr>
        <p:spPr>
          <a:xfrm>
            <a:off x="991699" y="1668250"/>
            <a:ext cx="6922968" cy="456977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Data Collector stores all of the instances’ logs</a:t>
            </a:r>
          </a:p>
          <a:p>
            <a:r>
              <a:rPr lang="en-US" dirty="0"/>
              <a:t>It receives all the messages that the proxies receive and forward</a:t>
            </a:r>
          </a:p>
          <a:p>
            <a:r>
              <a:rPr lang="en-US" dirty="0"/>
              <a:t>Here an intrusion detection algorithm can run that compares the different instances logs to detect anomalies</a:t>
            </a:r>
          </a:p>
          <a:p>
            <a:r>
              <a:rPr lang="en-US" dirty="0"/>
              <a:t>The logs are also useful for the operator to analyze and build confidence on using a particular configuration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D47558-EE6B-21B3-573C-2F44CAE440A7}"/>
              </a:ext>
            </a:extLst>
          </p:cNvPr>
          <p:cNvSpPr/>
          <p:nvPr/>
        </p:nvSpPr>
        <p:spPr>
          <a:xfrm>
            <a:off x="8190936" y="1879218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1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FFA2EA-F52B-4924-3F92-C5CD37EB56C0}"/>
              </a:ext>
            </a:extLst>
          </p:cNvPr>
          <p:cNvSpPr/>
          <p:nvPr/>
        </p:nvSpPr>
        <p:spPr>
          <a:xfrm>
            <a:off x="8490456" y="3650630"/>
            <a:ext cx="2175070" cy="1302907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Data Collector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FBA5707-C9E1-13EE-5C6F-DB7ED5F9EBCB}"/>
              </a:ext>
            </a:extLst>
          </p:cNvPr>
          <p:cNvSpPr/>
          <p:nvPr/>
        </p:nvSpPr>
        <p:spPr>
          <a:xfrm>
            <a:off x="9157429" y="1879218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2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82400B-CFC5-1386-E21D-24C27F4F0610}"/>
              </a:ext>
            </a:extLst>
          </p:cNvPr>
          <p:cNvSpPr/>
          <p:nvPr/>
        </p:nvSpPr>
        <p:spPr>
          <a:xfrm>
            <a:off x="10312439" y="1879218"/>
            <a:ext cx="813335" cy="52790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Proxy 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C7E622-DCE6-9AC4-0637-2F6253BCCE2B}"/>
              </a:ext>
            </a:extLst>
          </p:cNvPr>
          <p:cNvSpPr txBox="1"/>
          <p:nvPr/>
        </p:nvSpPr>
        <p:spPr>
          <a:xfrm>
            <a:off x="9970764" y="1879218"/>
            <a:ext cx="31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2B478-9E32-2483-1AC5-26402E88FBE0}"/>
              </a:ext>
            </a:extLst>
          </p:cNvPr>
          <p:cNvSpPr/>
          <p:nvPr/>
        </p:nvSpPr>
        <p:spPr>
          <a:xfrm>
            <a:off x="8265279" y="2953581"/>
            <a:ext cx="2809295" cy="1895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Management Network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7AA8099-1F57-5C2C-2405-0D3016AFBB29}"/>
              </a:ext>
            </a:extLst>
          </p:cNvPr>
          <p:cNvSpPr/>
          <p:nvPr/>
        </p:nvSpPr>
        <p:spPr>
          <a:xfrm>
            <a:off x="8482905" y="1189175"/>
            <a:ext cx="260798" cy="5279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413CE9A0-87AE-0D74-0A45-920CA3F0F38D}"/>
              </a:ext>
            </a:extLst>
          </p:cNvPr>
          <p:cNvSpPr/>
          <p:nvPr/>
        </p:nvSpPr>
        <p:spPr>
          <a:xfrm>
            <a:off x="9433697" y="1198364"/>
            <a:ext cx="260798" cy="5279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6A8088C3-2CC7-0809-BC93-F86137CCF572}"/>
              </a:ext>
            </a:extLst>
          </p:cNvPr>
          <p:cNvSpPr/>
          <p:nvPr/>
        </p:nvSpPr>
        <p:spPr>
          <a:xfrm>
            <a:off x="10583801" y="1198722"/>
            <a:ext cx="260798" cy="5279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4E16E1-338F-875C-1256-59CE3DC1D963}"/>
              </a:ext>
            </a:extLst>
          </p:cNvPr>
          <p:cNvSpPr txBox="1"/>
          <p:nvPr/>
        </p:nvSpPr>
        <p:spPr>
          <a:xfrm>
            <a:off x="8058944" y="617514"/>
            <a:ext cx="327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Updates and Commands from the instances and clients</a:t>
            </a:r>
          </a:p>
        </p:txBody>
      </p:sp>
      <p:sp>
        <p:nvSpPr>
          <p:cNvPr id="17" name="Down Arrow 16">
            <a:extLst>
              <a:ext uri="{FF2B5EF4-FFF2-40B4-BE49-F238E27FC236}">
                <a16:creationId xmlns:a16="http://schemas.microsoft.com/office/drawing/2014/main" id="{ABD5A46B-FC4B-EFC9-82C9-32223924E48A}"/>
              </a:ext>
            </a:extLst>
          </p:cNvPr>
          <p:cNvSpPr/>
          <p:nvPr/>
        </p:nvSpPr>
        <p:spPr>
          <a:xfrm>
            <a:off x="9447592" y="3144542"/>
            <a:ext cx="260798" cy="506088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id="{33C46304-5082-E792-F479-8055F94138E8}"/>
              </a:ext>
            </a:extLst>
          </p:cNvPr>
          <p:cNvSpPr/>
          <p:nvPr/>
        </p:nvSpPr>
        <p:spPr>
          <a:xfrm>
            <a:off x="8467204" y="2443479"/>
            <a:ext cx="260798" cy="5101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5F52988C-680D-E3D6-40A9-F9166992AA86}"/>
              </a:ext>
            </a:extLst>
          </p:cNvPr>
          <p:cNvSpPr/>
          <p:nvPr/>
        </p:nvSpPr>
        <p:spPr>
          <a:xfrm>
            <a:off x="9447592" y="2452906"/>
            <a:ext cx="260798" cy="5101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3336A165-9476-BCBE-23A3-6AAEF68E5A72}"/>
              </a:ext>
            </a:extLst>
          </p:cNvPr>
          <p:cNvSpPr/>
          <p:nvPr/>
        </p:nvSpPr>
        <p:spPr>
          <a:xfrm>
            <a:off x="10616322" y="2452906"/>
            <a:ext cx="260798" cy="510102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21187E-9A51-7F1B-1A0C-0AFC4EAEF175}"/>
              </a:ext>
            </a:extLst>
          </p:cNvPr>
          <p:cNvSpPr txBox="1"/>
          <p:nvPr/>
        </p:nvSpPr>
        <p:spPr>
          <a:xfrm>
            <a:off x="11125774" y="2443479"/>
            <a:ext cx="9059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Forwards copies of the messages</a:t>
            </a:r>
          </a:p>
        </p:txBody>
      </p:sp>
    </p:spTree>
    <p:extLst>
      <p:ext uri="{BB962C8B-B14F-4D97-AF65-F5344CB8AC3E}">
        <p14:creationId xmlns:p14="http://schemas.microsoft.com/office/powerpoint/2010/main" val="27824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75787B"/>
      </a:dk2>
      <a:lt2>
        <a:srgbClr val="E7E6E6"/>
      </a:lt2>
      <a:accent1>
        <a:srgbClr val="003493"/>
      </a:accent1>
      <a:accent2>
        <a:srgbClr val="FFB81C"/>
      </a:accent2>
      <a:accent3>
        <a:srgbClr val="B87333"/>
      </a:accent3>
      <a:accent4>
        <a:srgbClr val="D6E3E8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44098</TotalTime>
  <Words>1788</Words>
  <Application>Microsoft Macintosh PowerPoint</Application>
  <PresentationFormat>Widescreen</PresentationFormat>
  <Paragraphs>263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Aptos</vt:lpstr>
      <vt:lpstr>Arial</vt:lpstr>
      <vt:lpstr>Calibri</vt:lpstr>
      <vt:lpstr>Wingdings</vt:lpstr>
      <vt:lpstr>Office Theme</vt:lpstr>
      <vt:lpstr>Slide Title for Accessibility 01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09</vt:lpstr>
      <vt:lpstr>Slide Title for Accessibility 21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Beresh, Zachary</dc:creator>
  <cp:lastModifiedBy>Nadeem, Huzaifah</cp:lastModifiedBy>
  <cp:revision>358</cp:revision>
  <dcterms:created xsi:type="dcterms:W3CDTF">2023-04-18T08:30:07Z</dcterms:created>
  <dcterms:modified xsi:type="dcterms:W3CDTF">2025-06-23T12:19:39Z</dcterms:modified>
</cp:coreProperties>
</file>