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notesSlides/notesSlide25.xml" ContentType="application/vnd.openxmlformats-officedocument.presentationml.notesSlide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ink/ink17.xml" ContentType="application/inkml+xml"/>
  <Override PartName="/ppt/ink/ink18.xml" ContentType="application/inkml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0" r:id="rId2"/>
    <p:sldMasterId id="2147483677" r:id="rId3"/>
  </p:sldMasterIdLst>
  <p:notesMasterIdLst>
    <p:notesMasterId r:id="rId49"/>
  </p:notesMasterIdLst>
  <p:sldIdLst>
    <p:sldId id="314" r:id="rId4"/>
    <p:sldId id="322" r:id="rId5"/>
    <p:sldId id="315" r:id="rId6"/>
    <p:sldId id="323" r:id="rId7"/>
    <p:sldId id="324" r:id="rId8"/>
    <p:sldId id="282" r:id="rId9"/>
    <p:sldId id="283" r:id="rId10"/>
    <p:sldId id="284" r:id="rId11"/>
    <p:sldId id="285" r:id="rId12"/>
    <p:sldId id="287" r:id="rId13"/>
    <p:sldId id="317" r:id="rId14"/>
    <p:sldId id="286" r:id="rId15"/>
    <p:sldId id="290" r:id="rId16"/>
    <p:sldId id="291" r:id="rId17"/>
    <p:sldId id="292" r:id="rId18"/>
    <p:sldId id="293" r:id="rId19"/>
    <p:sldId id="295" r:id="rId20"/>
    <p:sldId id="294" r:id="rId21"/>
    <p:sldId id="300" r:id="rId22"/>
    <p:sldId id="302" r:id="rId23"/>
    <p:sldId id="303" r:id="rId24"/>
    <p:sldId id="304" r:id="rId25"/>
    <p:sldId id="305" r:id="rId26"/>
    <p:sldId id="306" r:id="rId27"/>
    <p:sldId id="318" r:id="rId28"/>
    <p:sldId id="325" r:id="rId29"/>
    <p:sldId id="307" r:id="rId30"/>
    <p:sldId id="319" r:id="rId31"/>
    <p:sldId id="320" r:id="rId32"/>
    <p:sldId id="321" r:id="rId33"/>
    <p:sldId id="327" r:id="rId34"/>
    <p:sldId id="326" r:id="rId35"/>
    <p:sldId id="308" r:id="rId36"/>
    <p:sldId id="328" r:id="rId37"/>
    <p:sldId id="311" r:id="rId38"/>
    <p:sldId id="312" r:id="rId39"/>
    <p:sldId id="329" r:id="rId40"/>
    <p:sldId id="299" r:id="rId41"/>
    <p:sldId id="313" r:id="rId42"/>
    <p:sldId id="310" r:id="rId43"/>
    <p:sldId id="297" r:id="rId44"/>
    <p:sldId id="267" r:id="rId45"/>
    <p:sldId id="256" r:id="rId46"/>
    <p:sldId id="281" r:id="rId47"/>
    <p:sldId id="266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8"/>
    <p:restoredTop sz="87500"/>
  </p:normalViewPr>
  <p:slideViewPr>
    <p:cSldViewPr snapToGrid="0">
      <p:cViewPr varScale="1">
        <p:scale>
          <a:sx n="102" d="100"/>
          <a:sy n="102" d="100"/>
        </p:scale>
        <p:origin x="208" y="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4T16:56:22.81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24575,'0'0'0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4T16:56:25.17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24575,'0'0'0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4T16:56:26.75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24575,'0'0'0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4T16:56:29.03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24575,'0'0'0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4T16:56:31.32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24575,'0'0'0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4T16:56:36.05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8 24575,'24'0'0,"-4"0"0,-8 0 0,-6 0 0,6 0 0,-4-2 0,0 2 0,3-2 0,-3 2 0,1-2 0,0 9 0,-6-2 0,1 6 0,-4 1 0,0-6 0,0 6 0,0-5 0,0 4 0,0-34 0,0 18 0,0-26 0,0 27 0,0-1 0,0 1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4T16:56:40.11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1 101 24575,'0'-23'0,"0"-1"0,0 18 0,0-3 0,0-1 0,0 2 0,0-4 0,0 4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4T16:56:45.04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24575,'22'0'0,"-2"0"0,-15 0 0,2 0 0,4 0 0,-4 0 0,6 0 0,-4 0 0,-2 0 0,6 0 0,-7 0 0,5 0 0,-2 0 0,-1 0 0,3 0 0,-8 11 0,1-5 0,-2 6 0,7-8 0,-1-4 0,4 0 0,-6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4T18:19:50.89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272 177 24575,'0'35'0,"0"-2"0,0-18 0,0 12 0,0-6 0,0 6 0,0-8 0,2-1 0,-1-3 0,2 3 0,-1-3 0,-1 1 0,2-2 0,-3-3 0,0 0 0,0-3 0,0 3 0,0-3 0,0 2 0,0 1 0,0-3 0,0 2 0,0 0 0,0-1 0,0 4 0,0-6 0,0 1 0,0 4 0,0-4 0,0 1 0,9-29 0,-7 11 0,9-19 0,-10 18 0,1 4 0,0-6 0,-1 3 0,4-1 0,-5 0 0,2-1 0,-2 3 0,2-7 0,-1 9 0,1-3 0,-2-2 0,0 4 0,0-6 0,0 6 0,0-2 0,0-2 0,0 3 0,0-2 0,0 0 0,0 3 0,0-4 0,0 3 0,0-5 0,0 5 0,0-5 0,0 3 0,0 1 0,0-3 0,0 2 0,0 1 0,0-3 0,0 4 0,0-1 0,0-3 0,0 3 0,0-1 0,0 0 0,0 3 0,-4-2 0,-2 2 0,-1 0 0,-2 2 0,1 2 0,0-1 0,-2 4 0,1-3 0,-2 1 0,0 1 0,1-1 0,-5 2 0,3 0 0,-2 0 0,3 0 0,0 0 0,-3 0 0,2 0 0,-3 0 0,1 0 0,-3 0 0,-2 3 0,3 0 0,4 2 0,2 1 0,4-1 0,-4 0 0,5 0 0,-3 5 0,3-1 0,2 1 0,1 1 0,2-3 0,0 5 0,0-4 0,0 0 0,0 0 0,0 0 0,2 1 0,3 0 0,0-5 0,5 4 0,-5-4 0,2 2 0,3 1 0,-4-3 0,3 2 0,1 1 0,-1 0 0,1 0 0,0 0 0,-2-3 0,1 0 0,1 0 0,-2 3 0,3-2 0,0 2 0,0-2 0,0-1 0,-3 0 0,2 1 0,-2-3 0,3 2 0,-3-5 0,2 3 0,-2-3 0,1 0 0,2 0 0,-2 0 0,1 0 0,-1 0 0,1-5 0,-3 0 0,0-2 0,-5-3 0,3 3 0,-5-4 0,5 1 0,-5 3 0,3-3 0,-1 1 0,-2 1 0,5-3 0,-5 3 0,4-1 0,-1 0 0,-1 1 0,2-1 0,-4 0 0,2 0 0,-2-3 0,3 4 0,-3-4 0,2 4 0,0-2 0,-1-2 0,1 1 0,-2 1 0,2-1 0,-1 3 0,1-3 0,1 0 0,-3 0 0,5 1 0,-4-5 0,1 3 0,1-5 0,-2 5 0,1-6 0,-2 7 0,3-1 0,-3 2 0,2 2 0,0-3 0,3 36 0,-2-16 0,0 27 0,-3-25 0,0 0 0,0 0 0,0-2 0,0 1 0,0-2 0,0 5 0,0-4 0,0 1 0,0-1 0,0-1 0,0 2 0,0 0 0,0-3 0,0 3 0,0 0 0,0-1 0,0 1 0,0-2 0,3 2 0,-3-2 0,2 2 0,-2 1 0,2-4 0,-1 3 0,1-2 0,-2 2 0,0 0 0,2 0 0,-1 0 0,1-2 0,-2 1 0,0 1 0,0 1 0,0-2 0,0 1 0,0 0 0,0-1 0,0 2 0,0-3 0,0 1 0,0 1 0,0 0 0,0-2 0,0 2 0,0-1 0,0-1 0,0 4 0,0-5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4T18:19:56.77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452 150 24575,'-2'-21'0,"-1"4"0,-4 17 0,-5 0 0,0 0 0,-6-3 0,3 3 0,-3-3 0,-1 3 0,-4 0 0,3 0 0,-6 0 0,6 0 0,-3 0 0,1 0 0,2 0 0,-7 0 0,8 0 0,-4 0 0,4 0 0,4 0 0,-3 0 0,6 0 0,1 0 0,0 0 0,4 0 0,-3 4 0,2-1 0,1 9 0,4-6 0,1 5 0,2-2 0,0-1 0,0 4 0,0-5 0,0 3 0,3 1 0,0 0 0,2 0 0,1 0 0,-1 0 0,1 3 0,-1-2 0,1 2 0,0-3 0,-1 4 0,1-4 0,0 4 0,-1-4 0,1 0 0,-1 0 0,0-3 0,0 0 0,0-1 0,2 1 0,-1 0 0,3-1 0,-3-2 0,4 0 0,-2 1 0,3-3 0,0 2 0,0-5 0,0 3 0,-3-1 0,2-2 0,1 3 0,-3-3 0,4 0 0,-5 0 0,3 0 0,-1 0 0,1-5 0,-3 2 0,2-6 0,-4 4 0,4-2 0,-1 0 0,-1 2 0,0-2 0,0 0 0,-2 2 0,4-4 0,-4 4 0,2-2 0,0 0 0,-2 2 0,2-4 0,1-1 0,-3 1 0,0 0 0,-1 1 0,-1 0 0,3-3 0,0-3 0,-1 2 0,1-6 0,0 3 0,0 0 0,0-3 0,0 7 0,-3-7 0,1 9 0,-3-5 0,4 6 0,-5 0 0,3-2 0,-1 2 0,-1-3 0,1 2 0,-2-1 0,2 2 0,-1-3 0,1 0 0,1 0 0,-3 3 0,5-1 0,-4 1 0,5 1 0,3 2 0,-1 3 0,0 15 0,-6-7 0,-2 12 0,0-9 0,0-1 0,0 7 0,0-5 0,3 5 0,-3-4 0,3-2 0,-3 1 0,0-2 0,2 5 0,1-1 0,0-2 0,1 0 0,-3-4 0,4 4 0,-2-2 0,2 1 0,0 3 0,0-6 0,-2 4 0,4-1 0,-6-3 0,5 5 0,-3-3 0,1-1 0,5 2 0,-4-6 0,4 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4T16:56:25.17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4T16:56:26.75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24575,'0'0'0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4T16:56:29.03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24575,'0'0'0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4T16:56:31.32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24575,'0'0'0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4T16:56:36.05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8 24575,'24'0'0,"-4"0"0,-8 0 0,-6 0 0,6 0 0,-4-2 0,0 2 0,3-2 0,-3 2 0,1-2 0,0 9 0,-6-2 0,1 6 0,-4 1 0,0-6 0,0 6 0,0-5 0,0 4 0,0-34 0,0 18 0,0-26 0,0 27 0,0-1 0,0 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4T16:56:40.11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1 101 24575,'0'-23'0,"0"-1"0,0 18 0,0-3 0,0-1 0,0 2 0,0-4 0,0 4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4T16:56:45.04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24575,'22'0'0,"-2"0"0,-15 0 0,2 0 0,4 0 0,-4 0 0,6 0 0,-4 0 0,-2 0 0,6 0 0,-7 0 0,5 0 0,-2 0 0,-1 0 0,3 0 0,-8 11 0,1-5 0,-2 6 0,7-8 0,-1-4 0,4 0 0,-6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4T16:56:22.81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5D4780-0BE5-E441-96FF-1009215FFE59}" type="datetimeFigureOut">
              <a:rPr lang="en-US" smtClean="0"/>
              <a:t>10/1/24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103499-780F-F24C-91EE-5AF748A3C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590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E7EF52-C379-6205-4C70-B16C67AFE7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9066A7-4A7D-DB35-FF11-6D930645A6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36C54D0-0919-EF78-04FD-9D87A10D9A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Hello. My name is &lt;name&gt; and I will be presenting our work on &lt;title&gt;. I’m from the university of Pittsburgh but this was an interdisciplinary collaboration with computer scientists, civil engineers, and electrical engineers from these universities and the Defense Logistics Agency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7160C5-CB11-6B13-9F68-AF91F5F498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FB41EA-974C-2644-9465-4230EFC2F95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20056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FB41EA-974C-2644-9465-4230EFC2F95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0301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CB5566-3BA5-7EE5-D0A3-419466F584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31FDDAD-4796-A83E-CA6D-493D203D10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93DEC0D-EBD4-4346-B0F0-6E6935ACFA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5E4888-2B0C-4E58-9E57-86A6D31B17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FB41EA-974C-2644-9465-4230EFC2F95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04610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C6522F-FC41-9F2C-EDEE-5247398664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D57CFBF-081A-CA21-DBE5-4886F825BB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3E11FC3-AAF6-09B5-9557-FCDD7E2973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Fig 1 (a) = left and (b) = right in the paper.</a:t>
            </a:r>
          </a:p>
          <a:p>
            <a:endParaRPr lang="en-US" dirty="0"/>
          </a:p>
          <a:p>
            <a:r>
              <a:rPr lang="en-US" dirty="0"/>
              <a:t>Left can tolerate one SM CRASH only. Right can tolerate one SM crash AND primary site unavailability (with manual intervention – delay in the order of minutes)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These are NOT Intrusion tolerant and NEITHER Network attack resilient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63D333-22C6-D39A-C539-45DDFD35BE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FB41EA-974C-2644-9465-4230EFC2F95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83164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B756FD-1A8D-9A0D-5B27-E45A04EF2A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FD8B83F-9B02-5147-64F0-27BC9A80F8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73CC9C4-8EE3-076A-2428-CB56D14792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Fig 3 (a) = left and (b) = right in the paper.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F5A6F7-D68C-4753-2E0E-9B322575F2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FB41EA-974C-2644-9465-4230EFC2F95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85897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E0391E-4D27-74BD-ACA9-648019C0E3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BDF195E-02B8-BB8F-497D-A328AA9E0A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7ADE082-3804-CDE3-0AD6-30ADB8D670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MENTION DATA CENTER</a:t>
            </a:r>
          </a:p>
          <a:p>
            <a:endParaRPr lang="en-US" dirty="0"/>
          </a:p>
          <a:p>
            <a:r>
              <a:rPr lang="en-US" dirty="0"/>
              <a:t>This  is Fig 4 (a) = left and (b) = right in the paper.</a:t>
            </a:r>
          </a:p>
          <a:p>
            <a:endParaRPr lang="en-US" dirty="0"/>
          </a:p>
          <a:p>
            <a:r>
              <a:rPr lang="en-US" dirty="0"/>
              <a:t>Simultaneous one intrusion + one site isolation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EB3C4E-F65E-4D09-40F0-3F2652A4E5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FB41EA-974C-2644-9465-4230EFC2F95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04586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D13D3B-6D17-4FED-FCF8-D6A1EF4C9A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0893F98-0A7F-E9F9-E860-DF6FFCE22E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82BC5BC-D95C-C52C-1CD8-297362CE70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around 10 min ok until here</a:t>
            </a:r>
          </a:p>
          <a:p>
            <a:r>
              <a:rPr lang="en-US" dirty="0"/>
              <a:t>This is Fig 5 in the paper.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D08BD4-2EBC-09FB-AFDA-EB6822EC51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FB41EA-974C-2644-9465-4230EFC2F95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23544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D908B7-FCA3-5C9D-3A9C-E8F08780EC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6DAE8B2-8A99-4ED0-3E4F-E696DE0E18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ADE96EA-61FE-0CB9-E471-AAB1D5D014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Fig 6.</a:t>
            </a:r>
          </a:p>
          <a:p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Reason for HI FL difference: Detailed flooding data not available for FL (due to large size of the state)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NOAA = National Oceanic and Atmospheric Administration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FEMA = </a:t>
            </a:r>
            <a:r>
              <a:rPr lang="en-US" b="0" i="0" dirty="0">
                <a:solidFill>
                  <a:srgbClr val="E8EAED"/>
                </a:solidFill>
                <a:effectLst/>
                <a:latin typeface="Google Sans"/>
              </a:rPr>
              <a:t>Federal Emergency Management Agency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CB0EE1-3803-E82B-F5DB-21A68295F1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FB41EA-974C-2644-9465-4230EFC2F95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44958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215608-E4F5-CA41-B43E-D21FC139EC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15F092C-89C2-942C-8B83-0BDD2000AC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0B7486A-B807-D2E2-E950-2F59C05FDB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what safe means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B4494C-A4E6-6400-67CB-D14E9783C4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FB41EA-974C-2644-9465-4230EFC2F95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58025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CDC5E1-5EFA-A776-74EF-E854112A25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3B2D3DF-5F68-A055-69DA-7145E8DE12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2FAC528-C8E2-36D5-4480-A2F8676610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DE32E9-A00F-D298-F116-84263D293E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FB41EA-974C-2644-9465-4230EFC2F95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89042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471BA6-980B-E840-E3F6-C12211A8BB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2188D76-884F-0ACE-20EB-4ED68141B9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CC70103-5FA2-6D53-D453-B694836B1F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15 min mark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59DEAD-E71E-DC11-8430-C6F5A62C10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FB41EA-974C-2644-9465-4230EFC2F95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51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767B6C-0FDF-0191-5058-949380EA19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C0BC881-E1CA-7B7F-FF67-95F701CD9E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37E66D-6FD5-D37B-0658-D623228548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49601C-6FD4-2A34-6CB4-CBFD18C24C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FB41EA-974C-2644-9465-4230EFC2F95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72855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310B17-AA92-A33A-84AA-08730AA7ED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658EF85-32F7-A6F2-ED05-DA7639FE68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331E3B0-0DE2-ADDC-5F90-8072213D14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EAB1BC-3B47-B5E5-EEB6-0A8E8A8A03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FB41EA-974C-2644-9465-4230EFC2F95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40531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DAF86E-61DF-F7B0-39C9-9828726094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442C55A-14C7-51F7-1497-60B425733E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66F5FA0-4B17-5679-616C-18725DF5F9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only need to explain red for 2 and 2-2 (other ones repeat </a:t>
            </a:r>
            <a:r>
              <a:rPr lang="en-US" dirty="0" err="1"/>
              <a:t>prev</a:t>
            </a:r>
            <a:r>
              <a:rPr lang="en-US" dirty="0"/>
              <a:t> slide)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B9F1EF-D9B4-6C5E-BF9E-DF2B63C4E5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FB41EA-974C-2644-9465-4230EFC2F95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69800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500892-AC96-429F-979E-FDDE2A72F9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788A079-B22D-C7AB-C565-83FE86A717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E361BB2-93D4-6327-A352-7059A3FB90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previewing what to expect with random is probably too much to explain here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EEF290-88C2-B9B1-697C-E19346D124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FB41EA-974C-2644-9465-4230EFC2F95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16852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432693-A3C9-EC3C-6F4C-6A108BBEEF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1528C8F-B086-BEE6-3EB5-7435018684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50644D0-BF45-E444-F722-857EC57039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085B63-3433-FAA8-708E-987AF8B447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FB41EA-974C-2644-9465-4230EFC2F95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92017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C8BBC2-D204-2333-1D81-3B400CC201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0D6D9B3-33D9-E7A5-D03E-A8B06C0AD7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5435B93-A265-0B88-E33D-D76308DD73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bg1"/>
                </a:solidFill>
              </a:rPr>
              <a:t>FPL = </a:t>
            </a:r>
            <a:r>
              <a:rPr lang="en-US" dirty="0">
                <a:solidFill>
                  <a:srgbClr val="000000"/>
                </a:solidFill>
                <a:effectLst/>
                <a:latin typeface="Helvetica" pitchFamily="2" charset="0"/>
              </a:rPr>
              <a:t>Florida Power &amp; Light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891723-70B2-59AE-A89C-1AD6EFC9E6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FB41EA-974C-2644-9465-4230EFC2F95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78412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3E68D3-034E-67D4-8EDF-6D9B92C754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0A71CF2-3F9D-0123-DE38-A5BEC1D825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35D6135-30C9-47C0-E799-70C6AB573B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bg1"/>
                </a:solidFill>
              </a:rPr>
              <a:t>FPL = </a:t>
            </a:r>
            <a:r>
              <a:rPr lang="en-US" dirty="0">
                <a:solidFill>
                  <a:srgbClr val="000000"/>
                </a:solidFill>
                <a:effectLst/>
                <a:latin typeface="Helvetica" pitchFamily="2" charset="0"/>
              </a:rPr>
              <a:t>Florida Power &amp; Light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9A17C2-772D-26F0-1D34-890EB1504F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FB41EA-974C-2644-9465-4230EFC2F95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38062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9424C2-DDF7-D1F3-A6E6-7F470D4206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E0A2295-96BC-DE34-AB39-E99DB65B75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F6F9BDE-6739-80F7-2889-1ED7F96A15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D27BA1-35A5-1C64-8995-1AC0924873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FB41EA-974C-2644-9465-4230EFC2F95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601289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F071BC-5ADD-ACF0-2267-9C77EB936C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657CDF8-9C42-D6BC-2B68-977AA48335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3BF82C6-7D1B-397B-01B6-B401DB56FB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HI: with WC, 6-6 was 90.5% orange. Now that orange is divided into orange and green. Rest all same</a:t>
            </a:r>
          </a:p>
          <a:p>
            <a:endParaRPr lang="en-US" dirty="0"/>
          </a:p>
          <a:p>
            <a:r>
              <a:rPr lang="en-US" dirty="0"/>
              <a:t>Conclusion: random provides a diff view. Essentially a range WC-Random. Single sites not good at all. Diffs in two sited. Three sited not much diff.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44F6B4-242C-FE50-B5BA-D02CCDFBAA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FB41EA-974C-2644-9465-4230EFC2F95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774985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078BD3-312E-44C2-A468-6C90272F4C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DC325D6-3903-5A24-509B-A442850B75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B14B4FB-9047-303B-6FBD-85ECC1FFD1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FL: with WC, in 2-2 red and green. In 6-6 diff percentages and 3 colors now (in WC it was red + orange). 6+6+6 diff percentages same colors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7D617D-8E62-5665-A8E4-E77EB87767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FB41EA-974C-2644-9465-4230EFC2F95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479875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291166-375C-CDD2-3A64-19A0870041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85BEA69-5B3B-3C5D-A6E3-DED20AA098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865C55-D449-D671-7076-BB4689F5C3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FL: with WC, in 2-2 red and green. In 6-6 diff percentages and 3 colors now (in WC it was red + orange). 6+6+6 diff percentages same colors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7BE894-1B16-A90E-AB0B-8BE184721F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FB41EA-974C-2644-9465-4230EFC2F95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69183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F21C11-3124-D4E9-42CC-380205370F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C55A060-EE1B-73DE-EEF4-FD49F380DE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58E7348-C4C2-8FDC-2D8C-5E63E47371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Government interest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73FED0-FF0D-4EE7-D06F-24F860ABEB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FB41EA-974C-2644-9465-4230EFC2F95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565963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71D15D-725D-BE24-3022-D3DA5888F3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75E7786-F9EB-602B-F9D0-E8CECF57E5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D775F99-8C31-C5FB-C4FE-CDE9188669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FL: with WC, in 2-2 red and green. In 6-6 diff percentages and 3 colors now (in WC it was red + orange). 6+6+6 diff percentages same colors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BD3952-1549-4622-76F6-E6A957A90A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FB41EA-974C-2644-9465-4230EFC2F95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091179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C8AA98-CFBA-5589-7776-50FD5ACDF1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994442C-9FA7-5F2A-795F-B7D6490E84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9E9B903-B1CD-F270-CE09-A346098E6D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FL: with WC, in 2-2 red and green. In 6-6 diff percentages and 3 colors now (in WC it was red + orange). 6+6+6 diff percentages same colors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B7ECCD-FF69-249C-6B81-1D02C5D59B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FB41EA-974C-2644-9465-4230EFC2F95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04300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B461A4-CC16-F665-C4C4-2BDD1DD2C2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93CF483-548F-0A2A-E086-80F7387A8D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EBDEEED-1A10-544F-632F-DE82204CDB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876001-8EE8-6F98-56FE-E03331CC87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FB41EA-974C-2644-9465-4230EFC2F95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695552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3CB256-532A-0590-55AE-D1050E578B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58CB885-E07C-587B-1EF2-1D74E61FD0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96445BB-D767-73D2-FB42-96A5C40D08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effectLst/>
                <a:latin typeface="Helvetica" pitchFamily="2" charset="0"/>
              </a:rPr>
              <a:t>Currently, </a:t>
            </a:r>
            <a:r>
              <a:rPr lang="en-US" dirty="0" err="1">
                <a:solidFill>
                  <a:srgbClr val="000000"/>
                </a:solidFill>
                <a:effectLst/>
                <a:latin typeface="Helvetica" pitchFamily="2" charset="0"/>
              </a:rPr>
              <a:t>Waiau</a:t>
            </a:r>
            <a:r>
              <a:rPr lang="en-US" dirty="0">
                <a:solidFill>
                  <a:srgbClr val="000000"/>
                </a:solidFill>
                <a:effectLst/>
                <a:latin typeface="Helvetica" pitchFamily="2" charset="0"/>
              </a:rPr>
              <a:t> is planned as a backup because it is a location with strong network connectivity and resources. But due to geographical profile, it may not be the best choice</a:t>
            </a:r>
          </a:p>
          <a:p>
            <a:endParaRPr lang="en-US" dirty="0"/>
          </a:p>
          <a:p>
            <a:r>
              <a:rPr lang="en-US" dirty="0"/>
              <a:t>“slightly confusing to compare different threat models; make this clear in explanation”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89183D-53F0-E6D3-79E5-2234B97BDE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FB41EA-974C-2644-9465-4230EFC2F95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389615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27F7C0-FA26-4E46-0B1D-10A9EB8E3A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B4D80EC-FF1D-A36A-3257-91633365B8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8C02545-62FF-A036-F7AB-284852D376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AA51B0-CD2C-B41D-433B-6D6AF6D334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FB41EA-974C-2644-9465-4230EFC2F95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292361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7FBE5A-89D9-5CC7-71EC-E066D7E668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DAB5309-C50B-3369-4FDA-5E461B6CF8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49A005C-95A8-AD5C-9465-BAA4CB53A7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Miami was equally as good as Jacksonville from a geographical perspective so we picked Jack.. But we could have gone for </a:t>
            </a:r>
            <a:r>
              <a:rPr lang="en-US" dirty="0" err="1"/>
              <a:t>miami</a:t>
            </a:r>
            <a:r>
              <a:rPr lang="en-US" dirty="0"/>
              <a:t> too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DB4A05-2D72-5CD5-D56C-B8EE219869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FB41EA-974C-2644-9465-4230EFC2F95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943364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F7F991-5D94-D036-0C43-A2F172ACD2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D5A5E14-2AA3-D99E-E123-C8EA1988F9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1014DAA-9A45-3281-32B7-AF996426CC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Further new</a:t>
            </a:r>
            <a:r>
              <a:rPr lang="en-US"/>
              <a:t>: preemptive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5C7484-D57E-99CB-7DC0-097ABE5B60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FB41EA-974C-2644-9465-4230EFC2F95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00059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F02208-5D1D-649D-D7C4-7915521C26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FB7E126-7BC6-D18C-6826-29D6033957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3800585-D8B3-4E04-2090-16FE2C627A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AEAE43-AC87-D0D0-7AAE-3D7C4388E7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FB41EA-974C-2644-9465-4230EFC2F95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079959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3236D4-F79A-FA52-8767-A0832B3231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CDA1376-B23E-3572-93E4-F2302D9696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B7E6938-7254-E9D4-C1C3-36A6C7E4F5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912FB4-DB9E-9331-368D-326010E9A7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FB41EA-974C-2644-9465-4230EFC2F95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925214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FB41EA-974C-2644-9465-4230EFC2F95D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9182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E52E97-3346-480A-B812-012D1022F2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D503A83-6838-2A00-850E-06DE398E7E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5090C4C-1DDA-D957-230E-0F73173193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Government interest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5C031B-7A35-9901-86F2-46DDF87223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FB41EA-974C-2644-9465-4230EFC2F95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670305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04F65E-695C-E2D6-7350-378C37CA19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687DEBA-EB60-C3D5-0EE9-23A4EF60D8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F61498D-38E5-A923-305F-2629B72C72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Alt sites for CC2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BC1D9F-512F-0B2C-C25F-57A50E3A02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FB41EA-974C-2644-9465-4230EFC2F95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871071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0CEE21-39E4-2EF6-89D3-837BFE330B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2B9EFCB-24B2-A1D8-5450-0D3C24823E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4FF2AD3-FD97-470A-812D-3821849582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36D9D2-84C1-9B24-A6B0-9463C6E72D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FB41EA-974C-2644-9465-4230EFC2F95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439303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I’m from the university of Pittsburgh but this was a collaborative work with these universities and the DLA. It was an interdisciplinary collaboration with from computer scientists, civil engineers, electrical engineers 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FB41EA-974C-2644-9465-4230EFC2F95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803017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FB41EA-974C-2644-9465-4230EFC2F95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15811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FC0E8D-CC09-3EDD-E786-897525A751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DA60239-B196-2510-E811-4AA1293BD4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FEE6BA-2E29-3EFC-CDDE-1485232728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Government interest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D0F132-9329-54F5-8B60-948E6A6FAE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FB41EA-974C-2644-9465-4230EFC2F95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89070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0057CD-743C-7D86-804A-AF4BAD4017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58DDDDE-5C3C-D581-3630-6BFFB9F873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6731785-3161-4820-2BC7-921CDC99CA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 existing works: as we’ll see compound threats presents more challenges than just plain cyberattacks and just natural hazards (just crashes).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63435C-8083-CD1D-C889-B4034D1FA5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FB41EA-974C-2644-9465-4230EFC2F95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92702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F1346B-C4B9-A51B-783B-8D70522B91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63E6DA5-B457-DAEA-AF84-FF76E32ABD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0527A0D-DC21-BB26-AED5-B8E5C213A7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521D8A-F27D-11C9-047E-1A303E5679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FB41EA-974C-2644-9465-4230EFC2F95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38121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E497BB-1B7B-46E4-B635-E16604B061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2008C3F-762F-5E71-D30B-A3C6D28BE3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F3FC02A-A747-C2C4-A86E-081411D830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CFD644-2A93-C4D5-C100-29AE0C9C88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FB41EA-974C-2644-9465-4230EFC2F95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72341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008BEF-A968-9856-0155-A8D1545C42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FBE1D37-6A6E-B29D-E41E-F1A936FD79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9E71723-CC16-662B-E74D-E706A654F0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4. == Our work shows that compound threats remain a challenging problem with no complete solution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786C9F-B976-7890-1B3D-AA3820F130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FB41EA-974C-2644-9465-4230EFC2F95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2398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AA793-357B-6584-444C-3868F7B83D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4F535B-74CE-725B-C41B-D31CCF64D7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0A9EFB-9D6C-61DA-D5A9-65482ECB3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00985E-07AE-D5E2-E079-2CB1752A2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8C28AA-D9B8-1F07-72F3-9F5869291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1B76C-2556-C044-A8BA-E24CDD5A6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275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7DBCA-4135-EB78-2E69-C1470C748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317CEC-9837-CA50-527B-0937275E38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F1A72A-94FC-7507-20F6-CDDF5D5F8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DCD576-2C7F-370D-4D32-4471B1EAB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52E17D-44BC-C7A7-79AA-B9DA40455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1B76C-2556-C044-A8BA-E24CDD5A6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1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23627C6-69E3-68CA-02BB-361F433198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3AA0A4-8BB2-4C1E-0E63-DC7F8C8256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712D58-94B2-AA2C-E5FF-803540B17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BE6502-C06B-7C1F-6742-2F8873163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B1EC64-E71F-F320-9B51-26771F342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1B76C-2556-C044-A8BA-E24CDD5A6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8625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fld id="{0B8F101A-5762-A94D-B26B-936FC3619C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32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7577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fld id="{0B8F101A-5762-A94D-B26B-936FC3619C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32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918060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fld id="{0B8F101A-5762-A94D-B26B-936FC3619C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8389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fld id="{0B8F101A-5762-A94D-B26B-936FC3619C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16237"/>
            <a:ext cx="10515600" cy="117445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317086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fld id="{0B8F101A-5762-A94D-B26B-936FC3619C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 algn="ctr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976287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fld id="{0B8F101A-5762-A94D-B26B-936FC3619C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 algn="ctr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310144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fld id="{0B8F101A-5762-A94D-B26B-936FC3619C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296756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fld id="{0B8F101A-5762-A94D-B26B-936FC3619C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66967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C97B9-2E1A-B34B-4579-F2BE2A83E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2BD61A-C7A9-DA23-F0EF-EB700AD017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863177-1DCF-E671-0C33-B903202ED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91740D-4867-7F05-8F06-D5E452BF5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0622EC-A5F9-63BB-C10B-3E5B6AB44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1B76C-2556-C044-A8BA-E24CDD5A6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6508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fld id="{0B8F101A-5762-A94D-B26B-936FC3619C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965805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fld id="{0B8F101A-5762-A94D-B26B-936FC3619C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148474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245427"/>
            <a:ext cx="10515600" cy="11786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684039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fld id="{0B8F101A-5762-A94D-B26B-936FC3619C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1311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516239"/>
            <a:ext cx="6172200" cy="53448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3987" y="2057401"/>
            <a:ext cx="4188039" cy="3811588"/>
          </a:xfrm>
        </p:spPr>
        <p:txBody>
          <a:bodyPr/>
          <a:lstStyle>
            <a:lvl1pPr marL="0" indent="0">
              <a:buNone/>
              <a:defRPr sz="24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3987" y="516237"/>
            <a:ext cx="4188039" cy="1541163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845451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516239"/>
            <a:ext cx="6172200" cy="53448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3987" y="2057401"/>
            <a:ext cx="4188039" cy="3811588"/>
          </a:xfrm>
        </p:spPr>
        <p:txBody>
          <a:bodyPr/>
          <a:lstStyle>
            <a:lvl1pPr marL="0" indent="0">
              <a:buNone/>
              <a:defRPr sz="24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3987" y="516237"/>
            <a:ext cx="4188039" cy="1541163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655606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0B8F101A-5762-A94D-B26B-936FC3619C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520204"/>
            <a:ext cx="6172200" cy="5340848"/>
          </a:xfrm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3985" y="2057401"/>
            <a:ext cx="4188040" cy="3811588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3986" y="520203"/>
            <a:ext cx="4188039" cy="1683952"/>
          </a:xfrm>
        </p:spPr>
        <p:txBody>
          <a:bodyPr anchor="t" anchorCtr="0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34213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0B8F101A-5762-A94D-B26B-936FC3619C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520204"/>
            <a:ext cx="6172200" cy="5340848"/>
          </a:xfrm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3985" y="2057401"/>
            <a:ext cx="4188040" cy="3811588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3986" y="520203"/>
            <a:ext cx="4188039" cy="1683952"/>
          </a:xfrm>
        </p:spPr>
        <p:txBody>
          <a:bodyPr anchor="t" anchorCtr="0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676411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 algn="r" rtl="1">
              <a:defRPr sz="1600">
                <a:solidFill>
                  <a:schemeClr val="bg2"/>
                </a:solidFill>
              </a:defRPr>
            </a:lvl1pPr>
          </a:lstStyle>
          <a:p>
            <a:fld id="{0B8F101A-5762-A94D-B26B-936FC3619C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3200">
                <a:solidFill>
                  <a:schemeClr val="bg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034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2"/>
                </a:solidFill>
              </a:defRPr>
            </a:lvl1pPr>
          </a:lstStyle>
          <a:p>
            <a:fld id="{0B8F101A-5762-A94D-B26B-936FC3619C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676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760D4-58E7-5349-072A-6970B2BEE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EED04D-7867-4B82-1C4D-0FB0AFEAAC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1CB8E0-B472-CC50-A8E8-37ECFB28F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86A850-70B0-6F80-B6CB-BC812193F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8C7A1C-B305-5E4E-76B7-28D8898A8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1B76C-2556-C044-A8BA-E24CDD5A6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8642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2"/>
                </a:solidFill>
              </a:defRPr>
            </a:lvl1pPr>
          </a:lstStyle>
          <a:p>
            <a:fld id="{0B8F101A-5762-A94D-B26B-936FC3619C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16237"/>
            <a:ext cx="10515600" cy="1174451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666645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2"/>
                </a:solidFill>
              </a:defRPr>
            </a:lvl1pPr>
          </a:lstStyle>
          <a:p>
            <a:fld id="{0B8F101A-5762-A94D-B26B-936FC3619C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 algn="ctr">
              <a:buNone/>
              <a:defRPr sz="3200">
                <a:solidFill>
                  <a:schemeClr val="accent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282041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2"/>
                </a:solidFill>
              </a:defRPr>
            </a:lvl1pPr>
          </a:lstStyle>
          <a:p>
            <a:fld id="{0B8F101A-5762-A94D-B26B-936FC3619C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692451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2"/>
                </a:solidFill>
              </a:defRPr>
            </a:lvl1pPr>
          </a:lstStyle>
          <a:p>
            <a:fld id="{0B8F101A-5762-A94D-B26B-936FC3619C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8497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245427"/>
            <a:ext cx="10515600" cy="1178624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177798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2"/>
                </a:solidFill>
              </a:defRPr>
            </a:lvl1pPr>
          </a:lstStyle>
          <a:p>
            <a:fld id="{0B8F101A-5762-A94D-B26B-936FC3619C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8766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2"/>
                </a:solidFill>
              </a:defRPr>
            </a:lvl1pPr>
          </a:lstStyle>
          <a:p>
            <a:fld id="{0B8F101A-5762-A94D-B26B-936FC3619C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516239"/>
            <a:ext cx="6172200" cy="53448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3987" y="2057401"/>
            <a:ext cx="4188039" cy="3811588"/>
          </a:xfrm>
        </p:spPr>
        <p:txBody>
          <a:bodyPr/>
          <a:lstStyle>
            <a:lvl1pPr marL="0" indent="0">
              <a:buNone/>
              <a:defRPr sz="24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3987" y="516237"/>
            <a:ext cx="4188039" cy="1541163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683631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fld id="{0B8F101A-5762-A94D-B26B-936FC3619C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520204"/>
            <a:ext cx="6172200" cy="5340848"/>
          </a:xfrm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3985" y="2057401"/>
            <a:ext cx="4188040" cy="381158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3986" y="520203"/>
            <a:ext cx="4188039" cy="1683952"/>
          </a:xfrm>
        </p:spPr>
        <p:txBody>
          <a:bodyPr anchor="t" anchorCtr="0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247974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fld id="{0B8F101A-5762-A94D-B26B-936FC3619C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520204"/>
            <a:ext cx="6172200" cy="5340848"/>
          </a:xfrm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3985" y="2057401"/>
            <a:ext cx="4188040" cy="381158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3986" y="520203"/>
            <a:ext cx="4188039" cy="1683952"/>
          </a:xfrm>
        </p:spPr>
        <p:txBody>
          <a:bodyPr anchor="t" anchorCtr="0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453899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8CBCF-F7F2-B9BB-8BA8-6E1A75A21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A19195-AD7C-EFD1-8C46-985C30DF03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58650A-8EAE-86EA-90BA-6D38F9512B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4F37B1-D633-F9FF-CA7B-3E7F87B4D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1CA612-C413-F3D1-F4D6-283B54A7D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3769E9-A0B6-9D9D-F668-C6B9C9A72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1B76C-2556-C044-A8BA-E24CDD5A6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964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7DB04-A2FF-DEC7-540F-3C049EA83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FABA7B-EB1D-900F-7D72-BB9D8DB236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89A5FD-B2EE-2CE3-0D89-537EA3BAD4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7BB148-72C2-81F3-83CF-87FB2EBE57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BD31D4-534C-716C-BCB8-7701027F1C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080D5F-3855-097B-069C-450433945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D5D152D-3F57-591E-1857-90A79F79B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59E9765-FBE4-E767-39AC-92ADDAFE3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1B76C-2556-C044-A8BA-E24CDD5A6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45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A7F3E-43FA-FD87-D12E-90E67AE57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27B318-8615-4F72-1782-717B35E40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8C9811-164F-DBAB-15EB-7F81884C2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972422-27C0-D18F-C347-CD16DB1C9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1B76C-2556-C044-A8BA-E24CDD5A6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248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B8DE17-873C-2375-E6DF-9B3C1E8C1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677E40-3177-FC3B-1527-7B6067945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825785-32D6-5DC6-4FD8-865419FCB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1B76C-2556-C044-A8BA-E24CDD5A6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024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3D5B2-EA34-7CF7-81A7-E823AAE47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91F282-A7DE-DC43-3E47-F3CDE82F8F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F634B1-89E2-0715-9EA4-8CAE2A5C7D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9EB6BC-CC68-1EED-924F-C34945CE1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63BA67-A322-2EFA-7CCE-1296A6667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DBB240-3721-08AD-D9E3-4CF4CF957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1B76C-2556-C044-A8BA-E24CDD5A6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99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03F02-EE3A-3288-E7B5-0069250B2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8C0ADA-CE16-7AC7-62EB-71589AECFF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4F5DE0-C208-92C9-C0C0-88A2A8D2B8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B2A82C-647E-74AE-970D-B054A38D3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790891-9B4F-9A66-DFBB-95D908FFF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EF9624-AE14-F3F5-6C8C-C5CE53552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1B76C-2556-C044-A8BA-E24CDD5A6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226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F2A9C1-F007-240A-4F64-47D03CDF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837AD6-545E-F9A3-E0DF-CB7E59C4D5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CB3183-077A-7EEC-36CA-F884D88CA7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0B4BA7-975E-41DB-B3CD-7DA449A690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9965CB-3B4F-CEBB-73D6-202B55C13D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B41B76C-2556-C044-A8BA-E24CDD5A6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49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512064"/>
            <a:ext cx="10515600" cy="117862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 descr="University of Pittsburgh logo">
            <a:extLst>
              <a:ext uri="{FF2B5EF4-FFF2-40B4-BE49-F238E27FC236}">
                <a16:creationId xmlns:a16="http://schemas.microsoft.com/office/drawing/2014/main" id="{FF4B40FC-E886-044C-8EFC-C43282F047F1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858" y="6242978"/>
            <a:ext cx="1552269" cy="461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3294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AA21DFE4-950E-4F4D-A62D-94A3D3F6184D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05440" y="6240282"/>
            <a:ext cx="1570597" cy="466764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512064"/>
            <a:ext cx="10515600" cy="117862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282624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jpg"/><Relationship Id="rId4" Type="http://schemas.openxmlformats.org/officeDocument/2006/relationships/image" Target="../media/image4.svg"/><Relationship Id="rId9" Type="http://schemas.openxmlformats.org/officeDocument/2006/relationships/image" Target="../media/image9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6.sv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19.png"/><Relationship Id="rId3" Type="http://schemas.openxmlformats.org/officeDocument/2006/relationships/image" Target="../media/image25.png"/><Relationship Id="rId7" Type="http://schemas.openxmlformats.org/officeDocument/2006/relationships/image" Target="../media/image15.png"/><Relationship Id="rId12" Type="http://schemas.openxmlformats.org/officeDocument/2006/relationships/image" Target="../media/image18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2.svg"/><Relationship Id="rId11" Type="http://schemas.openxmlformats.org/officeDocument/2006/relationships/image" Target="../media/image17.png"/><Relationship Id="rId5" Type="http://schemas.openxmlformats.org/officeDocument/2006/relationships/image" Target="../media/image21.png"/><Relationship Id="rId10" Type="http://schemas.openxmlformats.org/officeDocument/2006/relationships/image" Target="../media/image28.svg"/><Relationship Id="rId4" Type="http://schemas.openxmlformats.org/officeDocument/2006/relationships/image" Target="../media/image26.png"/><Relationship Id="rId9" Type="http://schemas.openxmlformats.org/officeDocument/2006/relationships/image" Target="../media/image27.png"/><Relationship Id="rId14" Type="http://schemas.openxmlformats.org/officeDocument/2006/relationships/image" Target="../media/image20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18.svg"/><Relationship Id="rId3" Type="http://schemas.openxmlformats.org/officeDocument/2006/relationships/image" Target="../media/image29.png"/><Relationship Id="rId7" Type="http://schemas.openxmlformats.org/officeDocument/2006/relationships/image" Target="../media/image22.sv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1.png"/><Relationship Id="rId11" Type="http://schemas.openxmlformats.org/officeDocument/2006/relationships/image" Target="../media/image35.svg"/><Relationship Id="rId5" Type="http://schemas.openxmlformats.org/officeDocument/2006/relationships/image" Target="../media/image31.svg"/><Relationship Id="rId10" Type="http://schemas.openxmlformats.org/officeDocument/2006/relationships/image" Target="../media/image34.png"/><Relationship Id="rId4" Type="http://schemas.openxmlformats.org/officeDocument/2006/relationships/image" Target="../media/image30.png"/><Relationship Id="rId9" Type="http://schemas.openxmlformats.org/officeDocument/2006/relationships/image" Target="../media/image33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53.png"/><Relationship Id="rId3" Type="http://schemas.openxmlformats.org/officeDocument/2006/relationships/image" Target="../media/image42.jpg"/><Relationship Id="rId7" Type="http://schemas.openxmlformats.org/officeDocument/2006/relationships/customXml" Target="../ink/ink3.xml"/><Relationship Id="rId12" Type="http://schemas.openxmlformats.org/officeDocument/2006/relationships/customXml" Target="../ink/ink7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9.xml"/><Relationship Id="rId6" Type="http://schemas.openxmlformats.org/officeDocument/2006/relationships/customXml" Target="../ink/ink2.xml"/><Relationship Id="rId11" Type="http://schemas.openxmlformats.org/officeDocument/2006/relationships/image" Target="../media/image52.png"/><Relationship Id="rId5" Type="http://schemas.openxmlformats.org/officeDocument/2006/relationships/image" Target="../media/image51.png"/><Relationship Id="rId15" Type="http://schemas.openxmlformats.org/officeDocument/2006/relationships/image" Target="../media/image54.png"/><Relationship Id="rId10" Type="http://schemas.openxmlformats.org/officeDocument/2006/relationships/customXml" Target="../ink/ink6.xml"/><Relationship Id="rId4" Type="http://schemas.openxmlformats.org/officeDocument/2006/relationships/customXml" Target="../ink/ink1.xml"/><Relationship Id="rId9" Type="http://schemas.openxmlformats.org/officeDocument/2006/relationships/customXml" Target="../ink/ink5.xml"/><Relationship Id="rId14" Type="http://schemas.openxmlformats.org/officeDocument/2006/relationships/customXml" Target="../ink/ink8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customXml" Target="../ink/ink12.xml"/><Relationship Id="rId13" Type="http://schemas.openxmlformats.org/officeDocument/2006/relationships/image" Target="../media/image53.png"/><Relationship Id="rId3" Type="http://schemas.openxmlformats.org/officeDocument/2006/relationships/image" Target="../media/image42.jpg"/><Relationship Id="rId7" Type="http://schemas.openxmlformats.org/officeDocument/2006/relationships/customXml" Target="../ink/ink11.xml"/><Relationship Id="rId12" Type="http://schemas.openxmlformats.org/officeDocument/2006/relationships/customXml" Target="../ink/ink15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9.xml"/><Relationship Id="rId6" Type="http://schemas.openxmlformats.org/officeDocument/2006/relationships/customXml" Target="../ink/ink10.xml"/><Relationship Id="rId11" Type="http://schemas.openxmlformats.org/officeDocument/2006/relationships/image" Target="../media/image55.png"/><Relationship Id="rId5" Type="http://schemas.openxmlformats.org/officeDocument/2006/relationships/image" Target="../media/image51.png"/><Relationship Id="rId15" Type="http://schemas.openxmlformats.org/officeDocument/2006/relationships/image" Target="../media/image56.png"/><Relationship Id="rId10" Type="http://schemas.openxmlformats.org/officeDocument/2006/relationships/customXml" Target="../ink/ink14.xml"/><Relationship Id="rId4" Type="http://schemas.openxmlformats.org/officeDocument/2006/relationships/customXml" Target="../ink/ink9.xml"/><Relationship Id="rId9" Type="http://schemas.openxmlformats.org/officeDocument/2006/relationships/customXml" Target="../ink/ink13.xml"/><Relationship Id="rId14" Type="http://schemas.openxmlformats.org/officeDocument/2006/relationships/customXml" Target="../ink/ink1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4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6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curityinfowatch.com/cybersecurity/news/21244746/natural-disasters-can-set-the-stage-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6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6.jp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8.jp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50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9.xml"/><Relationship Id="rId6" Type="http://schemas.openxmlformats.org/officeDocument/2006/relationships/customXml" Target="../ink/ink18.xml"/><Relationship Id="rId5" Type="http://schemas.openxmlformats.org/officeDocument/2006/relationships/image" Target="../media/image66.png"/><Relationship Id="rId4" Type="http://schemas.openxmlformats.org/officeDocument/2006/relationships/customXml" Target="../ink/ink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curityinfowatch.com/cybersecurity/news/21244746/natural-disasters-can-set-the-stage-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54.jp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sv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12" Type="http://schemas.openxmlformats.org/officeDocument/2006/relationships/image" Target="../media/image64.sv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60.svg"/><Relationship Id="rId11" Type="http://schemas.openxmlformats.org/officeDocument/2006/relationships/image" Target="../media/image63.png"/><Relationship Id="rId5" Type="http://schemas.openxmlformats.org/officeDocument/2006/relationships/image" Target="../media/image59.png"/><Relationship Id="rId10" Type="http://schemas.openxmlformats.org/officeDocument/2006/relationships/image" Target="../media/image24.svg"/><Relationship Id="rId4" Type="http://schemas.openxmlformats.org/officeDocument/2006/relationships/image" Target="../media/image58.svg"/><Relationship Id="rId9" Type="http://schemas.openxmlformats.org/officeDocument/2006/relationships/image" Target="../media/image23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1B09C1-4322-10BD-1533-745E002B2B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60E3187-CFA4-FFEE-3DC2-663E3C3B55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2351" y="3602037"/>
            <a:ext cx="9909110" cy="1655763"/>
          </a:xfrm>
        </p:spPr>
        <p:txBody>
          <a:bodyPr/>
          <a:lstStyle/>
          <a:p>
            <a:r>
              <a:rPr lang="en-US" sz="2000" dirty="0" err="1">
                <a:effectLst/>
                <a:latin typeface="NimbusRomNo9L"/>
              </a:rPr>
              <a:t>Sahiti</a:t>
            </a:r>
            <a:r>
              <a:rPr lang="en-US" sz="2000" dirty="0">
                <a:effectLst/>
                <a:latin typeface="NimbusRomNo9L"/>
              </a:rPr>
              <a:t> </a:t>
            </a:r>
            <a:r>
              <a:rPr lang="en-US" sz="2000" dirty="0" err="1">
                <a:effectLst/>
                <a:latin typeface="NimbusRomNo9L"/>
              </a:rPr>
              <a:t>Bommareddy</a:t>
            </a:r>
            <a:r>
              <a:rPr lang="en-US" sz="2000" dirty="0">
                <a:effectLst/>
                <a:latin typeface="CMSY8"/>
              </a:rPr>
              <a:t>‡</a:t>
            </a:r>
            <a:r>
              <a:rPr lang="en-US" sz="2000" dirty="0">
                <a:effectLst/>
                <a:latin typeface="NimbusRomNo9L"/>
              </a:rPr>
              <a:t>, Maher Khan</a:t>
            </a:r>
            <a:r>
              <a:rPr lang="en-US" sz="2000" dirty="0">
                <a:effectLst/>
                <a:latin typeface="CMSY8"/>
              </a:rPr>
              <a:t>†</a:t>
            </a:r>
            <a:r>
              <a:rPr lang="en-US" sz="2000" dirty="0">
                <a:effectLst/>
                <a:latin typeface="NimbusRomNo9L"/>
              </a:rPr>
              <a:t>, </a:t>
            </a:r>
            <a:r>
              <a:rPr lang="en-US" sz="2000" b="1" u="sng" dirty="0">
                <a:solidFill>
                  <a:schemeClr val="tx2"/>
                </a:solidFill>
                <a:effectLst/>
                <a:latin typeface="NimbusRomNo9L"/>
              </a:rPr>
              <a:t>Huzaifah Nadeem</a:t>
            </a:r>
            <a:r>
              <a:rPr lang="en-US" sz="2000" dirty="0">
                <a:effectLst/>
                <a:latin typeface="CMSY8"/>
              </a:rPr>
              <a:t>†</a:t>
            </a:r>
            <a:r>
              <a:rPr lang="en-US" sz="2000" dirty="0">
                <a:effectLst/>
                <a:latin typeface="NimbusRomNo9L"/>
              </a:rPr>
              <a:t>, Benjamin Gilby</a:t>
            </a:r>
            <a:r>
              <a:rPr lang="en-US" sz="2000" dirty="0">
                <a:effectLst/>
                <a:latin typeface="CMSY8"/>
              </a:rPr>
              <a:t>†</a:t>
            </a:r>
            <a:r>
              <a:rPr lang="en-US" sz="2000" dirty="0">
                <a:effectLst/>
                <a:latin typeface="NimbusRomNo9L"/>
              </a:rPr>
              <a:t>, </a:t>
            </a:r>
            <a:r>
              <a:rPr lang="en-US" sz="2000" dirty="0" err="1">
                <a:effectLst/>
                <a:latin typeface="NimbusRomNo9L"/>
              </a:rPr>
              <a:t>Imes</a:t>
            </a:r>
            <a:r>
              <a:rPr lang="en-US" sz="2000" dirty="0">
                <a:effectLst/>
                <a:latin typeface="NimbusRomNo9L"/>
              </a:rPr>
              <a:t> Chiu</a:t>
            </a:r>
            <a:r>
              <a:rPr lang="en-US" sz="2000" dirty="0">
                <a:effectLst/>
                <a:latin typeface="CMSY8"/>
              </a:rPr>
              <a:t>§</a:t>
            </a:r>
            <a:r>
              <a:rPr lang="en-US" sz="2000" dirty="0">
                <a:effectLst/>
                <a:latin typeface="NimbusRomNo9L"/>
              </a:rPr>
              <a:t>, John W. van de Lindt</a:t>
            </a:r>
            <a:r>
              <a:rPr lang="en-US" sz="2000" dirty="0">
                <a:effectLst/>
                <a:latin typeface="CMSY8"/>
              </a:rPr>
              <a:t>¶</a:t>
            </a:r>
            <a:r>
              <a:rPr lang="en-US" sz="2000" dirty="0">
                <a:effectLst/>
                <a:latin typeface="NimbusRomNo9L"/>
              </a:rPr>
              <a:t>, Omar Nofal</a:t>
            </a:r>
            <a:r>
              <a:rPr lang="en-US" sz="2000" dirty="0">
                <a:effectLst/>
                <a:latin typeface="CMSY8"/>
              </a:rPr>
              <a:t>∥</a:t>
            </a:r>
            <a:r>
              <a:rPr lang="en-US" sz="2000" dirty="0">
                <a:effectLst/>
                <a:latin typeface="NimbusRomNo9L"/>
              </a:rPr>
              <a:t>, </a:t>
            </a:r>
            <a:r>
              <a:rPr lang="en-US" sz="2000" dirty="0" err="1">
                <a:effectLst/>
                <a:latin typeface="NimbusRomNo9L"/>
              </a:rPr>
              <a:t>Mathaios</a:t>
            </a:r>
            <a:r>
              <a:rPr lang="en-US" sz="2000" dirty="0">
                <a:effectLst/>
                <a:latin typeface="NimbusRomNo9L"/>
              </a:rPr>
              <a:t> </a:t>
            </a:r>
            <a:r>
              <a:rPr lang="en-US" sz="2000" dirty="0" err="1">
                <a:effectLst/>
                <a:latin typeface="NimbusRomNo9L"/>
              </a:rPr>
              <a:t>Panteli</a:t>
            </a:r>
            <a:r>
              <a:rPr lang="en-US" sz="2000" dirty="0">
                <a:effectLst/>
                <a:latin typeface="CMSY8"/>
              </a:rPr>
              <a:t>††</a:t>
            </a:r>
            <a:r>
              <a:rPr lang="en-US" sz="2000" dirty="0">
                <a:effectLst/>
                <a:latin typeface="NimbusRomNo9L"/>
              </a:rPr>
              <a:t>, Linton Wells II</a:t>
            </a:r>
            <a:r>
              <a:rPr lang="en-US" sz="2000" dirty="0">
                <a:effectLst/>
                <a:latin typeface="CMSY8"/>
              </a:rPr>
              <a:t>‡‡</a:t>
            </a:r>
            <a:r>
              <a:rPr lang="en-US" sz="2000" dirty="0">
                <a:effectLst/>
                <a:latin typeface="NimbusRomNo9L"/>
              </a:rPr>
              <a:t>, Yair Amir</a:t>
            </a:r>
            <a:r>
              <a:rPr lang="en-US" sz="2000" dirty="0">
                <a:effectLst/>
                <a:latin typeface="CMSY8"/>
              </a:rPr>
              <a:t>‡</a:t>
            </a:r>
            <a:r>
              <a:rPr lang="en-US" sz="2000" dirty="0">
                <a:effectLst/>
                <a:latin typeface="NimbusRomNo9L"/>
              </a:rPr>
              <a:t>, Amy </a:t>
            </a:r>
            <a:r>
              <a:rPr lang="en-US" sz="2000" dirty="0" err="1">
                <a:effectLst/>
                <a:latin typeface="NimbusRomNo9L"/>
              </a:rPr>
              <a:t>Babay</a:t>
            </a:r>
            <a:r>
              <a:rPr lang="en-US" sz="2000" dirty="0">
                <a:effectLst/>
                <a:latin typeface="CMSY8"/>
              </a:rPr>
              <a:t>† </a:t>
            </a:r>
          </a:p>
          <a:p>
            <a:r>
              <a:rPr lang="en-US" sz="2000" dirty="0">
                <a:effectLst/>
                <a:latin typeface="CMSY9"/>
              </a:rPr>
              <a:t>†</a:t>
            </a:r>
            <a:r>
              <a:rPr lang="en-US" sz="2000" dirty="0">
                <a:effectLst/>
                <a:latin typeface="NimbusRomNo9L"/>
              </a:rPr>
              <a:t>University of Pittsburgh, </a:t>
            </a:r>
            <a:r>
              <a:rPr lang="en-US" sz="2000" dirty="0">
                <a:effectLst/>
                <a:latin typeface="CMSY9"/>
              </a:rPr>
              <a:t>‡</a:t>
            </a:r>
            <a:r>
              <a:rPr lang="en-US" sz="2000" dirty="0">
                <a:effectLst/>
                <a:latin typeface="NimbusRomNo9L"/>
              </a:rPr>
              <a:t>Johns Hopkins University, </a:t>
            </a:r>
            <a:r>
              <a:rPr lang="en-US" sz="2000" dirty="0">
                <a:effectLst/>
                <a:latin typeface="CMSY9"/>
              </a:rPr>
              <a:t>§</a:t>
            </a:r>
            <a:r>
              <a:rPr lang="en-US" sz="2000" dirty="0">
                <a:effectLst/>
                <a:latin typeface="NimbusRomNo9L"/>
              </a:rPr>
              <a:t>Defense Logistics Agency, </a:t>
            </a:r>
            <a:r>
              <a:rPr lang="en-US" sz="2000" dirty="0">
                <a:effectLst/>
                <a:latin typeface="CMSY9"/>
              </a:rPr>
              <a:t>¶</a:t>
            </a:r>
            <a:r>
              <a:rPr lang="en-US" sz="2000" dirty="0">
                <a:effectLst/>
                <a:latin typeface="NimbusRomNo9L"/>
              </a:rPr>
              <a:t>Colorado State University, </a:t>
            </a:r>
            <a:r>
              <a:rPr lang="en-US" sz="2000" dirty="0">
                <a:effectLst/>
                <a:latin typeface="CMSY9"/>
              </a:rPr>
              <a:t>∥</a:t>
            </a:r>
            <a:r>
              <a:rPr lang="en-US" sz="2000" dirty="0">
                <a:effectLst/>
                <a:latin typeface="NimbusRomNo9L"/>
              </a:rPr>
              <a:t>Florida International University, </a:t>
            </a:r>
            <a:r>
              <a:rPr lang="en-US" sz="2000" dirty="0">
                <a:effectLst/>
                <a:latin typeface="CMSY9"/>
              </a:rPr>
              <a:t>††</a:t>
            </a:r>
            <a:r>
              <a:rPr lang="en-US" sz="2000" dirty="0">
                <a:effectLst/>
                <a:latin typeface="NimbusRomNo9L"/>
              </a:rPr>
              <a:t>University of Cyprus, </a:t>
            </a:r>
            <a:r>
              <a:rPr lang="en-US" sz="2000" dirty="0">
                <a:effectLst/>
                <a:latin typeface="CMSY9"/>
              </a:rPr>
              <a:t>‡‡</a:t>
            </a:r>
            <a:r>
              <a:rPr lang="en-US" sz="2000" dirty="0">
                <a:effectLst/>
                <a:latin typeface="NimbusRomNo9L"/>
              </a:rPr>
              <a:t>George Mason University 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1AE063-1012-B929-2C8C-1180A8B26A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/>
              <a:t>Tolerating Compound Threats in Critical Infrastructure Control Systems </a:t>
            </a:r>
            <a:br>
              <a:rPr lang="en-US" sz="4000" dirty="0"/>
            </a:br>
            <a:endParaRPr lang="en-US" sz="4000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8D3986B-E0E2-23FD-3DB8-5E99C59416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38659" y="5678759"/>
            <a:ext cx="1734988" cy="982069"/>
          </a:xfrm>
          <a:prstGeom prst="rect">
            <a:avLst/>
          </a:prstGeom>
        </p:spPr>
      </p:pic>
      <p:pic>
        <p:nvPicPr>
          <p:cNvPr id="7" name="Picture 6" descr="A gold emblem with a eagle and stars&#10;&#10;Description automatically generated">
            <a:extLst>
              <a:ext uri="{FF2B5EF4-FFF2-40B4-BE49-F238E27FC236}">
                <a16:creationId xmlns:a16="http://schemas.microsoft.com/office/drawing/2014/main" id="{A35BD41F-0EBB-6365-368C-62088F81162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047" r="12168"/>
          <a:stretch/>
        </p:blipFill>
        <p:spPr>
          <a:xfrm>
            <a:off x="3937606" y="5678759"/>
            <a:ext cx="1217188" cy="1093734"/>
          </a:xfrm>
          <a:prstGeom prst="rect">
            <a:avLst/>
          </a:prstGeom>
        </p:spPr>
      </p:pic>
      <p:pic>
        <p:nvPicPr>
          <p:cNvPr id="11" name="Picture 10" descr="A logo with a ram head&#10;&#10;Description automatically generated">
            <a:extLst>
              <a:ext uri="{FF2B5EF4-FFF2-40B4-BE49-F238E27FC236}">
                <a16:creationId xmlns:a16="http://schemas.microsoft.com/office/drawing/2014/main" id="{0F56E0A4-72E5-D59B-9C88-66C6707E90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58840" y="5609818"/>
            <a:ext cx="1832050" cy="1198161"/>
          </a:xfrm>
          <a:prstGeom prst="rect">
            <a:avLst/>
          </a:prstGeom>
        </p:spPr>
      </p:pic>
      <p:pic>
        <p:nvPicPr>
          <p:cNvPr id="13" name="Picture 12" descr="A blue and yellow text on a black background&#10;&#10;Description automatically generated">
            <a:extLst>
              <a:ext uri="{FF2B5EF4-FFF2-40B4-BE49-F238E27FC236}">
                <a16:creationId xmlns:a16="http://schemas.microsoft.com/office/drawing/2014/main" id="{3CCFC33B-C996-061F-F6EB-9215DBA566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54849" y="5758049"/>
            <a:ext cx="1344632" cy="100407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14B7A2B-FB81-E360-4585-F900C4A5255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74155" y="5616864"/>
            <a:ext cx="969759" cy="1138903"/>
          </a:xfrm>
          <a:prstGeom prst="rect">
            <a:avLst/>
          </a:prstGeom>
        </p:spPr>
      </p:pic>
      <p:pic>
        <p:nvPicPr>
          <p:cNvPr id="24" name="Picture 23" descr="A logo for a university&#10;&#10;Description automatically generated">
            <a:extLst>
              <a:ext uri="{FF2B5EF4-FFF2-40B4-BE49-F238E27FC236}">
                <a16:creationId xmlns:a16="http://schemas.microsoft.com/office/drawing/2014/main" id="{D521FB4B-B241-AFC2-2DC0-CAAE4E32281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32718" y="5758049"/>
            <a:ext cx="2108200" cy="901700"/>
          </a:xfrm>
          <a:prstGeom prst="rect">
            <a:avLst/>
          </a:prstGeom>
        </p:spPr>
      </p:pic>
      <p:pic>
        <p:nvPicPr>
          <p:cNvPr id="29" name="Picture 28" descr="A blue square with white lines&#10;&#10;Description automatically generated">
            <a:extLst>
              <a:ext uri="{FF2B5EF4-FFF2-40B4-BE49-F238E27FC236}">
                <a16:creationId xmlns:a16="http://schemas.microsoft.com/office/drawing/2014/main" id="{028934DD-88AA-1E02-0891-020843BB1C5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3207" y="5773698"/>
            <a:ext cx="1765515" cy="982069"/>
          </a:xfrm>
          <a:prstGeom prst="rect">
            <a:avLst/>
          </a:prstGeom>
        </p:spPr>
      </p:pic>
      <p:pic>
        <p:nvPicPr>
          <p:cNvPr id="26" name="Picture 2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2782F899-614C-2036-4B88-972E65ED07E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3207" y="5838800"/>
            <a:ext cx="2032474" cy="773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962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9BECA-E0EE-5843-A53B-B2F30C77D1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System and Threat Model</a:t>
            </a:r>
          </a:p>
        </p:txBody>
      </p:sp>
    </p:spTree>
    <p:extLst>
      <p:ext uri="{BB962C8B-B14F-4D97-AF65-F5344CB8AC3E}">
        <p14:creationId xmlns:p14="http://schemas.microsoft.com/office/powerpoint/2010/main" val="29050247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EDFB10F-878F-7E23-B66F-70D211E650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D36148-68B6-E4DF-9AC6-8D3B995817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772400" cy="4351339"/>
          </a:xfrm>
        </p:spPr>
        <p:txBody>
          <a:bodyPr/>
          <a:lstStyle/>
          <a:p>
            <a:r>
              <a:rPr lang="en-US" dirty="0"/>
              <a:t>SCADA systems provide power grids with monitoring and control capabilities</a:t>
            </a:r>
          </a:p>
          <a:p>
            <a:r>
              <a:rPr lang="en-US" dirty="0"/>
              <a:t>Components:</a:t>
            </a:r>
          </a:p>
          <a:p>
            <a:pPr lvl="1"/>
            <a:r>
              <a:rPr lang="en-US" dirty="0"/>
              <a:t>Human Machine Interface (HMI)</a:t>
            </a:r>
          </a:p>
          <a:p>
            <a:pPr lvl="1"/>
            <a:r>
              <a:rPr lang="en-US" dirty="0"/>
              <a:t>SCADA Master (SM)</a:t>
            </a:r>
          </a:p>
          <a:p>
            <a:pPr lvl="1"/>
            <a:r>
              <a:rPr lang="en-US" dirty="0"/>
              <a:t>Programmable Logic Controllers (PLCs) and Remote Terminal Units (RTUs)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15C0DA-17E3-C71C-8318-16A95324F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Supervisory Control and Data Acquisition (SCADA)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A80E6C-8B91-F612-34AE-6AEE8B52E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F101A-5762-A94D-B26B-936FC3619C3C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4" name="Picture 3" descr="Diagram of scada and scada master&#10;&#10;Description automatically generated">
            <a:extLst>
              <a:ext uri="{FF2B5EF4-FFF2-40B4-BE49-F238E27FC236}">
                <a16:creationId xmlns:a16="http://schemas.microsoft.com/office/drawing/2014/main" id="{4728751B-E346-4127-B40A-BC6DEB73AE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5600" y="1881000"/>
            <a:ext cx="2336310" cy="3096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6E246E9-D69D-0504-9900-80AB05497AB9}"/>
              </a:ext>
            </a:extLst>
          </p:cNvPr>
          <p:cNvSpPr txBox="1"/>
          <p:nvPr/>
        </p:nvSpPr>
        <p:spPr>
          <a:xfrm>
            <a:off x="8769000" y="5054400"/>
            <a:ext cx="25229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Conventional SCADA system architecture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(reproduced from [Babay+19])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4ABB0396-FF44-00F7-E5A8-6939D9851AAB}"/>
              </a:ext>
            </a:extLst>
          </p:cNvPr>
          <p:cNvSpPr/>
          <p:nvPr/>
        </p:nvSpPr>
        <p:spPr>
          <a:xfrm>
            <a:off x="8610600" y="2721600"/>
            <a:ext cx="3024000" cy="900000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Arrow 8">
            <a:extLst>
              <a:ext uri="{FF2B5EF4-FFF2-40B4-BE49-F238E27FC236}">
                <a16:creationId xmlns:a16="http://schemas.microsoft.com/office/drawing/2014/main" id="{6A908507-18EC-5A6D-D06F-610310714728}"/>
              </a:ext>
            </a:extLst>
          </p:cNvPr>
          <p:cNvSpPr/>
          <p:nvPr/>
        </p:nvSpPr>
        <p:spPr>
          <a:xfrm>
            <a:off x="11353800" y="1998900"/>
            <a:ext cx="590400" cy="302400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Arrow 9">
            <a:extLst>
              <a:ext uri="{FF2B5EF4-FFF2-40B4-BE49-F238E27FC236}">
                <a16:creationId xmlns:a16="http://schemas.microsoft.com/office/drawing/2014/main" id="{C0C3D337-660D-BCB2-1BBE-846E72B04FDA}"/>
              </a:ext>
            </a:extLst>
          </p:cNvPr>
          <p:cNvSpPr/>
          <p:nvPr/>
        </p:nvSpPr>
        <p:spPr>
          <a:xfrm>
            <a:off x="11353800" y="3029812"/>
            <a:ext cx="590400" cy="302400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Arrow 10">
            <a:extLst>
              <a:ext uri="{FF2B5EF4-FFF2-40B4-BE49-F238E27FC236}">
                <a16:creationId xmlns:a16="http://schemas.microsoft.com/office/drawing/2014/main" id="{E8F0A60E-DB4D-6912-69EC-3DE19C534791}"/>
              </a:ext>
            </a:extLst>
          </p:cNvPr>
          <p:cNvSpPr/>
          <p:nvPr/>
        </p:nvSpPr>
        <p:spPr>
          <a:xfrm>
            <a:off x="11353800" y="4035600"/>
            <a:ext cx="590400" cy="302400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44A3B5-2320-5701-F7B8-FEB9080C4DA0}"/>
              </a:ext>
            </a:extLst>
          </p:cNvPr>
          <p:cNvSpPr txBox="1"/>
          <p:nvPr/>
        </p:nvSpPr>
        <p:spPr>
          <a:xfrm>
            <a:off x="2147750" y="6131618"/>
            <a:ext cx="89864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Helvetica" pitchFamily="2" charset="0"/>
              </a:rPr>
              <a:t>[Babay+19] A. </a:t>
            </a:r>
            <a:r>
              <a:rPr lang="en-US" sz="1000" dirty="0" err="1">
                <a:solidFill>
                  <a:schemeClr val="bg1"/>
                </a:solidFill>
                <a:latin typeface="Helvetica" pitchFamily="2" charset="0"/>
              </a:rPr>
              <a:t>Babay</a:t>
            </a:r>
            <a:r>
              <a:rPr lang="en-US" sz="1000" dirty="0">
                <a:solidFill>
                  <a:schemeClr val="bg1"/>
                </a:solidFill>
                <a:latin typeface="Helvetica" pitchFamily="2" charset="0"/>
              </a:rPr>
              <a:t>, J. Schultz, T. </a:t>
            </a:r>
            <a:r>
              <a:rPr lang="en-US" sz="1000" dirty="0" err="1">
                <a:solidFill>
                  <a:schemeClr val="bg1"/>
                </a:solidFill>
                <a:latin typeface="Helvetica" pitchFamily="2" charset="0"/>
              </a:rPr>
              <a:t>Tantillo</a:t>
            </a:r>
            <a:r>
              <a:rPr lang="en-US" sz="1000" dirty="0">
                <a:solidFill>
                  <a:schemeClr val="bg1"/>
                </a:solidFill>
                <a:latin typeface="Helvetica" pitchFamily="2" charset="0"/>
              </a:rPr>
              <a:t>, S. Beckley, E. Jordan, K. Ruddell, K. Jordan, and Y. Amir, “Deploying intrusion-tolerant SCADA for the</a:t>
            </a:r>
          </a:p>
          <a:p>
            <a:r>
              <a:rPr lang="en-US" sz="1000" dirty="0">
                <a:solidFill>
                  <a:schemeClr val="bg1"/>
                </a:solidFill>
                <a:latin typeface="Helvetica" pitchFamily="2" charset="0"/>
              </a:rPr>
              <a:t>	power grid,” in 49th Annual IEEE/IFIP International Conference on Dependable Systems and Networks (DSN), Portland, Oregon, June 2019</a:t>
            </a:r>
          </a:p>
          <a:p>
            <a:endParaRPr lang="en-US" sz="1000" dirty="0">
              <a:solidFill>
                <a:schemeClr val="bg1"/>
              </a:solidFill>
              <a:latin typeface="Helvetica" pitchFamily="2" charset="0"/>
            </a:endParaRPr>
          </a:p>
          <a:p>
            <a:endParaRPr lang="en-US" sz="1000" dirty="0">
              <a:solidFill>
                <a:schemeClr val="bg1"/>
              </a:solidFill>
              <a:effectLst/>
              <a:latin typeface="Helvetica" pitchFamily="2" charset="0"/>
            </a:endParaRPr>
          </a:p>
          <a:p>
            <a:endParaRPr lang="en-US" sz="1000" dirty="0">
              <a:solidFill>
                <a:schemeClr val="bg1"/>
              </a:solidFill>
            </a:endParaRPr>
          </a:p>
          <a:p>
            <a:endParaRPr lang="en-US" sz="1000" dirty="0">
              <a:solidFill>
                <a:schemeClr val="bg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9D3A240-AFE5-B4A9-1190-26579F7585C4}"/>
              </a:ext>
            </a:extLst>
          </p:cNvPr>
          <p:cNvCxnSpPr>
            <a:cxnSpLocks/>
          </p:cNvCxnSpPr>
          <p:nvPr/>
        </p:nvCxnSpPr>
        <p:spPr>
          <a:xfrm>
            <a:off x="2039815" y="5908431"/>
            <a:ext cx="0" cy="949569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7192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610BBC8-13D6-1AA9-39B5-6A6AFFBF5C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E8D99-A265-B27B-8D16-FBA1609043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Current Industry-Standard SCADA Architectures </a:t>
            </a:r>
            <a:r>
              <a:rPr lang="en-US" sz="2000" dirty="0"/>
              <a:t>[Babay+18]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AB5C07-5D1B-BFA7-6922-33D4E6BD1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SCADA Architectures</a:t>
            </a:r>
          </a:p>
        </p:txBody>
      </p:sp>
      <p:pic>
        <p:nvPicPr>
          <p:cNvPr id="6" name="Picture 5" descr="Diagram of a cloud with different colored boxes&#10;&#10;Description automatically generated with medium confidence">
            <a:extLst>
              <a:ext uri="{FF2B5EF4-FFF2-40B4-BE49-F238E27FC236}">
                <a16:creationId xmlns:a16="http://schemas.microsoft.com/office/drawing/2014/main" id="{39E2B60A-7F5D-4D2C-6229-D8A7E29016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7946" y="2517422"/>
            <a:ext cx="3680674" cy="3255980"/>
          </a:xfrm>
          <a:prstGeom prst="rect">
            <a:avLst/>
          </a:prstGeom>
        </p:spPr>
      </p:pic>
      <p:pic>
        <p:nvPicPr>
          <p:cNvPr id="8" name="Picture 7" descr="A diagram of a network&#10;&#10;Description automatically generated">
            <a:extLst>
              <a:ext uri="{FF2B5EF4-FFF2-40B4-BE49-F238E27FC236}">
                <a16:creationId xmlns:a16="http://schemas.microsoft.com/office/drawing/2014/main" id="{0EBB1E8D-6838-D923-983B-0BBA56F0F2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6249" y="2517422"/>
            <a:ext cx="3680627" cy="31692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2C0CF80-C540-0528-1DEF-9F90CAB91782}"/>
              </a:ext>
            </a:extLst>
          </p:cNvPr>
          <p:cNvSpPr txBox="1"/>
          <p:nvPr/>
        </p:nvSpPr>
        <p:spPr>
          <a:xfrm>
            <a:off x="2772293" y="5691788"/>
            <a:ext cx="1911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Configuration “2”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1E5302-027B-A69A-8AE7-B5B560D2E667}"/>
              </a:ext>
            </a:extLst>
          </p:cNvPr>
          <p:cNvSpPr txBox="1"/>
          <p:nvPr/>
        </p:nvSpPr>
        <p:spPr>
          <a:xfrm>
            <a:off x="7510865" y="5687174"/>
            <a:ext cx="21994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Configuration “2-2”</a:t>
            </a:r>
          </a:p>
        </p:txBody>
      </p:sp>
      <p:pic>
        <p:nvPicPr>
          <p:cNvPr id="14" name="Graphic 13" descr="Warning with solid fill">
            <a:extLst>
              <a:ext uri="{FF2B5EF4-FFF2-40B4-BE49-F238E27FC236}">
                <a16:creationId xmlns:a16="http://schemas.microsoft.com/office/drawing/2014/main" id="{9961B691-0355-FAE7-9E48-0C59F64B99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384964" y="2974078"/>
            <a:ext cx="361259" cy="361259"/>
          </a:xfrm>
          <a:prstGeom prst="rect">
            <a:avLst/>
          </a:prstGeom>
        </p:spPr>
      </p:pic>
      <p:pic>
        <p:nvPicPr>
          <p:cNvPr id="21" name="Graphic 20" descr="Badge Tick with solid fill">
            <a:extLst>
              <a:ext uri="{FF2B5EF4-FFF2-40B4-BE49-F238E27FC236}">
                <a16:creationId xmlns:a16="http://schemas.microsoft.com/office/drawing/2014/main" id="{86A3ABAF-9D56-9B99-C416-59BB86CB79A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338507" y="2904666"/>
            <a:ext cx="457200" cy="457200"/>
          </a:xfrm>
          <a:prstGeom prst="rect">
            <a:avLst/>
          </a:prstGeom>
        </p:spPr>
      </p:pic>
      <p:pic>
        <p:nvPicPr>
          <p:cNvPr id="23" name="Graphic 22" descr="Warning with solid fill">
            <a:extLst>
              <a:ext uri="{FF2B5EF4-FFF2-40B4-BE49-F238E27FC236}">
                <a16:creationId xmlns:a16="http://schemas.microsoft.com/office/drawing/2014/main" id="{4616008F-9517-6142-15B5-C31C9F6B96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79172" y="2742922"/>
            <a:ext cx="1184829" cy="1184829"/>
          </a:xfrm>
          <a:prstGeom prst="rect">
            <a:avLst/>
          </a:prstGeom>
        </p:spPr>
      </p:pic>
      <p:pic>
        <p:nvPicPr>
          <p:cNvPr id="24" name="Graphic 23" descr="Badge Tick with solid fill">
            <a:extLst>
              <a:ext uri="{FF2B5EF4-FFF2-40B4-BE49-F238E27FC236}">
                <a16:creationId xmlns:a16="http://schemas.microsoft.com/office/drawing/2014/main" id="{39A29483-DB1B-5B65-5B43-59BF70BE628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895002" y="2871700"/>
            <a:ext cx="1129594" cy="1129594"/>
          </a:xfrm>
          <a:prstGeom prst="rect">
            <a:avLst/>
          </a:prstGeom>
        </p:spPr>
      </p:pic>
      <p:pic>
        <p:nvPicPr>
          <p:cNvPr id="28" name="Graphic 27" descr="Hourglass Finished with solid fill">
            <a:extLst>
              <a:ext uri="{FF2B5EF4-FFF2-40B4-BE49-F238E27FC236}">
                <a16:creationId xmlns:a16="http://schemas.microsoft.com/office/drawing/2014/main" id="{47B7590F-B108-43BB-F560-D3FD6025B64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438613" y="3595975"/>
            <a:ext cx="663552" cy="663552"/>
          </a:xfrm>
          <a:prstGeom prst="rect">
            <a:avLst/>
          </a:prstGeom>
        </p:spPr>
      </p:pic>
      <p:pic>
        <p:nvPicPr>
          <p:cNvPr id="32" name="Graphic 31" descr="Devil face with solid fill with solid fill">
            <a:extLst>
              <a:ext uri="{FF2B5EF4-FFF2-40B4-BE49-F238E27FC236}">
                <a16:creationId xmlns:a16="http://schemas.microsoft.com/office/drawing/2014/main" id="{9D4EB8CE-0C8A-6911-283D-E6667831377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806887" y="2942129"/>
            <a:ext cx="399883" cy="399883"/>
          </a:xfrm>
          <a:prstGeom prst="rect">
            <a:avLst/>
          </a:prstGeom>
        </p:spPr>
      </p:pic>
      <p:pic>
        <p:nvPicPr>
          <p:cNvPr id="33" name="Graphic 32" descr="Badge Cross outline">
            <a:extLst>
              <a:ext uri="{FF2B5EF4-FFF2-40B4-BE49-F238E27FC236}">
                <a16:creationId xmlns:a16="http://schemas.microsoft.com/office/drawing/2014/main" id="{746C08C2-81B6-755B-4781-99578C91144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405504" y="3595975"/>
            <a:ext cx="801266" cy="801266"/>
          </a:xfrm>
          <a:prstGeom prst="rect">
            <a:avLst/>
          </a:prstGeom>
        </p:spPr>
      </p:pic>
      <p:pic>
        <p:nvPicPr>
          <p:cNvPr id="35" name="Graphic 34" descr="Devil face with solid fill with solid fill">
            <a:extLst>
              <a:ext uri="{FF2B5EF4-FFF2-40B4-BE49-F238E27FC236}">
                <a16:creationId xmlns:a16="http://schemas.microsoft.com/office/drawing/2014/main" id="{40AF9CBB-F884-FBBE-3357-A913702E278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696351" y="2382485"/>
            <a:ext cx="667038" cy="667038"/>
          </a:xfrm>
          <a:prstGeom prst="rect">
            <a:avLst/>
          </a:prstGeom>
        </p:spPr>
      </p:pic>
      <p:pic>
        <p:nvPicPr>
          <p:cNvPr id="36" name="Graphic 35" descr="Badge Cross outline">
            <a:extLst>
              <a:ext uri="{FF2B5EF4-FFF2-40B4-BE49-F238E27FC236}">
                <a16:creationId xmlns:a16="http://schemas.microsoft.com/office/drawing/2014/main" id="{65B2BAB7-C959-D8EB-6239-E1430CC3F16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960083" y="3696596"/>
            <a:ext cx="847265" cy="847265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562DEA-8EAA-030A-C177-B2FEA0284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F101A-5762-A94D-B26B-936FC3619C3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48A8F66-CC13-3BE4-8FEA-72C48E3B886E}"/>
              </a:ext>
            </a:extLst>
          </p:cNvPr>
          <p:cNvSpPr txBox="1"/>
          <p:nvPr/>
        </p:nvSpPr>
        <p:spPr>
          <a:xfrm>
            <a:off x="2147750" y="6066603"/>
            <a:ext cx="89864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Helvetica" pitchFamily="2" charset="0"/>
              </a:rPr>
              <a:t>[Babay+18] A. </a:t>
            </a:r>
            <a:r>
              <a:rPr lang="en-US" sz="1000" dirty="0" err="1">
                <a:solidFill>
                  <a:schemeClr val="bg1"/>
                </a:solidFill>
                <a:latin typeface="Helvetica" pitchFamily="2" charset="0"/>
              </a:rPr>
              <a:t>Babay</a:t>
            </a:r>
            <a:r>
              <a:rPr lang="en-US" sz="1000" dirty="0">
                <a:solidFill>
                  <a:schemeClr val="bg1"/>
                </a:solidFill>
                <a:latin typeface="Helvetica" pitchFamily="2" charset="0"/>
              </a:rPr>
              <a:t>, T. </a:t>
            </a:r>
            <a:r>
              <a:rPr lang="en-US" sz="1000" dirty="0" err="1">
                <a:solidFill>
                  <a:schemeClr val="bg1"/>
                </a:solidFill>
                <a:latin typeface="Helvetica" pitchFamily="2" charset="0"/>
              </a:rPr>
              <a:t>Tantillo</a:t>
            </a:r>
            <a:r>
              <a:rPr lang="en-US" sz="1000" dirty="0">
                <a:solidFill>
                  <a:schemeClr val="bg1"/>
                </a:solidFill>
                <a:latin typeface="Helvetica" pitchFamily="2" charset="0"/>
              </a:rPr>
              <a:t>, T. Aron, M. </a:t>
            </a:r>
            <a:r>
              <a:rPr lang="en-US" sz="1000" dirty="0" err="1">
                <a:solidFill>
                  <a:schemeClr val="bg1"/>
                </a:solidFill>
                <a:latin typeface="Helvetica" pitchFamily="2" charset="0"/>
              </a:rPr>
              <a:t>Platania</a:t>
            </a:r>
            <a:r>
              <a:rPr lang="en-US" sz="1000" dirty="0">
                <a:solidFill>
                  <a:schemeClr val="bg1"/>
                </a:solidFill>
                <a:latin typeface="Helvetica" pitchFamily="2" charset="0"/>
              </a:rPr>
              <a:t>, and Y. Amir, “Network-attack-resilient intrusion-tolerant SCADA for the power grid,” in</a:t>
            </a:r>
          </a:p>
          <a:p>
            <a:r>
              <a:rPr lang="en-US" sz="1000" dirty="0">
                <a:solidFill>
                  <a:schemeClr val="bg1"/>
                </a:solidFill>
                <a:latin typeface="Helvetica" pitchFamily="2" charset="0"/>
              </a:rPr>
              <a:t>	IEEE/IFIP International Conference on Dependable Systems and Networks (DSN), June 2018, pp. 255–266.</a:t>
            </a:r>
          </a:p>
          <a:p>
            <a:endParaRPr lang="en-US" sz="1000" dirty="0">
              <a:solidFill>
                <a:schemeClr val="bg1"/>
              </a:solidFill>
              <a:latin typeface="Helvetica" pitchFamily="2" charset="0"/>
            </a:endParaRPr>
          </a:p>
          <a:p>
            <a:endParaRPr lang="en-US" sz="1000" dirty="0">
              <a:solidFill>
                <a:schemeClr val="bg1"/>
              </a:solidFill>
              <a:effectLst/>
              <a:latin typeface="Helvetica" pitchFamily="2" charset="0"/>
            </a:endParaRPr>
          </a:p>
          <a:p>
            <a:endParaRPr lang="en-US" sz="1000" dirty="0">
              <a:solidFill>
                <a:schemeClr val="bg1"/>
              </a:solidFill>
            </a:endParaRPr>
          </a:p>
          <a:p>
            <a:endParaRPr lang="en-US" sz="1000" dirty="0">
              <a:solidFill>
                <a:schemeClr val="bg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EF56E62-25B2-F8E6-229F-0CFE93D67A47}"/>
              </a:ext>
            </a:extLst>
          </p:cNvPr>
          <p:cNvCxnSpPr>
            <a:cxnSpLocks/>
          </p:cNvCxnSpPr>
          <p:nvPr/>
        </p:nvCxnSpPr>
        <p:spPr>
          <a:xfrm>
            <a:off x="2039815" y="5908431"/>
            <a:ext cx="0" cy="949569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7095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49F94A5-5B57-C94D-1FB2-53130EB6D4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D0D013-E288-B90E-8641-E29618A1A8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Intrusion Tolerant Architectures </a:t>
            </a:r>
            <a:r>
              <a:rPr lang="en-US" sz="2000" dirty="0"/>
              <a:t>[Babay+18]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Byzantine fault tolerant replication 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C2E238-AE3E-60D0-4041-2E09BD6AB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SCADA Architectures</a:t>
            </a:r>
          </a:p>
        </p:txBody>
      </p:sp>
      <p:pic>
        <p:nvPicPr>
          <p:cNvPr id="5" name="Picture 4" descr="A diagram of a network&#10;&#10;Description automatically generated">
            <a:extLst>
              <a:ext uri="{FF2B5EF4-FFF2-40B4-BE49-F238E27FC236}">
                <a16:creationId xmlns:a16="http://schemas.microsoft.com/office/drawing/2014/main" id="{F3D0B782-859E-13C7-0209-62A87BD426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5991" y="2787401"/>
            <a:ext cx="3254129" cy="3004411"/>
          </a:xfrm>
          <a:prstGeom prst="rect">
            <a:avLst/>
          </a:prstGeom>
        </p:spPr>
      </p:pic>
      <p:pic>
        <p:nvPicPr>
          <p:cNvPr id="9" name="Picture 8" descr="A diagram of a cloud network&#10;&#10;Description automatically generated">
            <a:extLst>
              <a:ext uri="{FF2B5EF4-FFF2-40B4-BE49-F238E27FC236}">
                <a16:creationId xmlns:a16="http://schemas.microsoft.com/office/drawing/2014/main" id="{CC888C93-5CE9-A7BA-B74D-2351432479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2084" y="2787401"/>
            <a:ext cx="3449239" cy="300441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E5ADD54-D26C-7A48-7E42-FD10139BDDE1}"/>
              </a:ext>
            </a:extLst>
          </p:cNvPr>
          <p:cNvSpPr txBox="1"/>
          <p:nvPr/>
        </p:nvSpPr>
        <p:spPr>
          <a:xfrm>
            <a:off x="3258064" y="5749229"/>
            <a:ext cx="1911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Configuration “6”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0903EC-C2EB-34B5-431A-DA3A2572C1D3}"/>
              </a:ext>
            </a:extLst>
          </p:cNvPr>
          <p:cNvSpPr txBox="1"/>
          <p:nvPr/>
        </p:nvSpPr>
        <p:spPr>
          <a:xfrm>
            <a:off x="7456649" y="5749229"/>
            <a:ext cx="2120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Configuration “6-6”</a:t>
            </a:r>
          </a:p>
        </p:txBody>
      </p:sp>
      <p:pic>
        <p:nvPicPr>
          <p:cNvPr id="8" name="Graphic 7" descr="Devil face with solid fill with solid fill">
            <a:extLst>
              <a:ext uri="{FF2B5EF4-FFF2-40B4-BE49-F238E27FC236}">
                <a16:creationId xmlns:a16="http://schemas.microsoft.com/office/drawing/2014/main" id="{4497AF11-9193-7EFA-A9BE-31046FD85D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29161" y="3758636"/>
            <a:ext cx="399883" cy="399883"/>
          </a:xfrm>
          <a:prstGeom prst="rect">
            <a:avLst/>
          </a:prstGeom>
        </p:spPr>
      </p:pic>
      <p:pic>
        <p:nvPicPr>
          <p:cNvPr id="10" name="Graphic 9" descr="Warning with solid fill">
            <a:extLst>
              <a:ext uri="{FF2B5EF4-FFF2-40B4-BE49-F238E27FC236}">
                <a16:creationId xmlns:a16="http://schemas.microsoft.com/office/drawing/2014/main" id="{B08BB16D-2335-DA0B-0587-7F3E969BF1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812198" y="3147582"/>
            <a:ext cx="361259" cy="361259"/>
          </a:xfrm>
          <a:prstGeom prst="rect">
            <a:avLst/>
          </a:prstGeom>
        </p:spPr>
      </p:pic>
      <p:pic>
        <p:nvPicPr>
          <p:cNvPr id="12" name="Graphic 11" descr="Tools with solid fill">
            <a:extLst>
              <a:ext uri="{FF2B5EF4-FFF2-40B4-BE49-F238E27FC236}">
                <a16:creationId xmlns:a16="http://schemas.microsoft.com/office/drawing/2014/main" id="{6D3C3CE5-7E43-398B-3483-F856274DB30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773171" y="3128271"/>
            <a:ext cx="399883" cy="399883"/>
          </a:xfrm>
          <a:prstGeom prst="rect">
            <a:avLst/>
          </a:prstGeom>
        </p:spPr>
      </p:pic>
      <p:pic>
        <p:nvPicPr>
          <p:cNvPr id="17" name="Graphic 16" descr="Warning with solid fill">
            <a:extLst>
              <a:ext uri="{FF2B5EF4-FFF2-40B4-BE49-F238E27FC236}">
                <a16:creationId xmlns:a16="http://schemas.microsoft.com/office/drawing/2014/main" id="{0741F447-62D0-9D48-5C96-4E2A83BEDEE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963245" y="2994442"/>
            <a:ext cx="1126808" cy="1126808"/>
          </a:xfrm>
          <a:prstGeom prst="rect">
            <a:avLst/>
          </a:prstGeom>
        </p:spPr>
      </p:pic>
      <p:pic>
        <p:nvPicPr>
          <p:cNvPr id="18" name="Graphic 17" descr="Badge Tick with solid fill">
            <a:extLst>
              <a:ext uri="{FF2B5EF4-FFF2-40B4-BE49-F238E27FC236}">
                <a16:creationId xmlns:a16="http://schemas.microsoft.com/office/drawing/2014/main" id="{745907BC-0206-EAA0-18E7-09ECA2BCE60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825749" y="3130391"/>
            <a:ext cx="1129594" cy="1129594"/>
          </a:xfrm>
          <a:prstGeom prst="rect">
            <a:avLst/>
          </a:prstGeom>
        </p:spPr>
      </p:pic>
      <p:pic>
        <p:nvPicPr>
          <p:cNvPr id="19" name="Graphic 18" descr="Hourglass Finished with solid fill">
            <a:extLst>
              <a:ext uri="{FF2B5EF4-FFF2-40B4-BE49-F238E27FC236}">
                <a16:creationId xmlns:a16="http://schemas.microsoft.com/office/drawing/2014/main" id="{43C3F4E2-9D5A-7193-C1C1-B4DF4A922AB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369360" y="3854666"/>
            <a:ext cx="663552" cy="663552"/>
          </a:xfrm>
          <a:prstGeom prst="rect">
            <a:avLst/>
          </a:prstGeom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A7CD401-F7D8-15AA-32B9-29E9A753E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60117"/>
            <a:ext cx="2743200" cy="365125"/>
          </a:xfrm>
        </p:spPr>
        <p:txBody>
          <a:bodyPr/>
          <a:lstStyle/>
          <a:p>
            <a:fld id="{0B8F101A-5762-A94D-B26B-936FC3619C3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50EC2F-45E0-6988-6090-3036F3197C3B}"/>
              </a:ext>
            </a:extLst>
          </p:cNvPr>
          <p:cNvSpPr txBox="1"/>
          <p:nvPr/>
        </p:nvSpPr>
        <p:spPr>
          <a:xfrm>
            <a:off x="2203603" y="6231461"/>
            <a:ext cx="89864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Helvetica" pitchFamily="2" charset="0"/>
              </a:rPr>
              <a:t>[Babay+18] A. </a:t>
            </a:r>
            <a:r>
              <a:rPr lang="en-US" sz="1000" dirty="0" err="1">
                <a:solidFill>
                  <a:schemeClr val="bg1"/>
                </a:solidFill>
                <a:latin typeface="Helvetica" pitchFamily="2" charset="0"/>
              </a:rPr>
              <a:t>Babay</a:t>
            </a:r>
            <a:r>
              <a:rPr lang="en-US" sz="1000" dirty="0">
                <a:solidFill>
                  <a:schemeClr val="bg1"/>
                </a:solidFill>
                <a:latin typeface="Helvetica" pitchFamily="2" charset="0"/>
              </a:rPr>
              <a:t>, T. </a:t>
            </a:r>
            <a:r>
              <a:rPr lang="en-US" sz="1000" dirty="0" err="1">
                <a:solidFill>
                  <a:schemeClr val="bg1"/>
                </a:solidFill>
                <a:latin typeface="Helvetica" pitchFamily="2" charset="0"/>
              </a:rPr>
              <a:t>Tantillo</a:t>
            </a:r>
            <a:r>
              <a:rPr lang="en-US" sz="1000" dirty="0">
                <a:solidFill>
                  <a:schemeClr val="bg1"/>
                </a:solidFill>
                <a:latin typeface="Helvetica" pitchFamily="2" charset="0"/>
              </a:rPr>
              <a:t>, T. Aron, M. </a:t>
            </a:r>
            <a:r>
              <a:rPr lang="en-US" sz="1000" dirty="0" err="1">
                <a:solidFill>
                  <a:schemeClr val="bg1"/>
                </a:solidFill>
                <a:latin typeface="Helvetica" pitchFamily="2" charset="0"/>
              </a:rPr>
              <a:t>Platania</a:t>
            </a:r>
            <a:r>
              <a:rPr lang="en-US" sz="1000" dirty="0">
                <a:solidFill>
                  <a:schemeClr val="bg1"/>
                </a:solidFill>
                <a:latin typeface="Helvetica" pitchFamily="2" charset="0"/>
              </a:rPr>
              <a:t>, and Y. Amir, “Network-attack-resilient intrusion-tolerant SCADA for the power grid,” in</a:t>
            </a:r>
          </a:p>
          <a:p>
            <a:r>
              <a:rPr lang="en-US" sz="1000" dirty="0">
                <a:solidFill>
                  <a:schemeClr val="bg1"/>
                </a:solidFill>
                <a:latin typeface="Helvetica" pitchFamily="2" charset="0"/>
              </a:rPr>
              <a:t>	IEEE/IFIP International Conference on Dependable Systems and Networks (DSN), June 2018, pp. 255–266.</a:t>
            </a:r>
          </a:p>
          <a:p>
            <a:endParaRPr lang="en-US" sz="1000" dirty="0">
              <a:solidFill>
                <a:schemeClr val="bg1"/>
              </a:solidFill>
              <a:latin typeface="Helvetica" pitchFamily="2" charset="0"/>
            </a:endParaRPr>
          </a:p>
          <a:p>
            <a:endParaRPr lang="en-US" sz="1000" dirty="0">
              <a:solidFill>
                <a:schemeClr val="bg1"/>
              </a:solidFill>
              <a:effectLst/>
              <a:latin typeface="Helvetica" pitchFamily="2" charset="0"/>
            </a:endParaRPr>
          </a:p>
          <a:p>
            <a:endParaRPr lang="en-US" sz="1000" dirty="0">
              <a:solidFill>
                <a:schemeClr val="bg1"/>
              </a:solidFill>
            </a:endParaRPr>
          </a:p>
          <a:p>
            <a:endParaRPr lang="en-US" sz="1000" dirty="0">
              <a:solidFill>
                <a:schemeClr val="bg1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33E3708-4BC8-9CA1-A5A8-3671365487EE}"/>
              </a:ext>
            </a:extLst>
          </p:cNvPr>
          <p:cNvCxnSpPr>
            <a:cxnSpLocks/>
          </p:cNvCxnSpPr>
          <p:nvPr/>
        </p:nvCxnSpPr>
        <p:spPr>
          <a:xfrm>
            <a:off x="2039815" y="5908431"/>
            <a:ext cx="0" cy="949569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8879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2A8EC8-25E8-95AE-8C70-DEB6F29C4E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08AA29-8D39-A3F6-518B-0EB1A2E36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353800" cy="4351339"/>
          </a:xfrm>
        </p:spPr>
        <p:txBody>
          <a:bodyPr/>
          <a:lstStyle/>
          <a:p>
            <a:r>
              <a:rPr lang="en-US" dirty="0"/>
              <a:t>Network-Attack-Resilient Intrusion-Tolerant Architecture </a:t>
            </a:r>
            <a:r>
              <a:rPr lang="en-US" sz="2000" dirty="0"/>
              <a:t>[Babay+18]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52204F-8F23-B12F-A182-FA6331ECA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SCADA Architectures</a:t>
            </a:r>
          </a:p>
        </p:txBody>
      </p:sp>
      <p:pic>
        <p:nvPicPr>
          <p:cNvPr id="5" name="Picture 4" descr="A diagram of a network&#10;&#10;Description automatically generated">
            <a:extLst>
              <a:ext uri="{FF2B5EF4-FFF2-40B4-BE49-F238E27FC236}">
                <a16:creationId xmlns:a16="http://schemas.microsoft.com/office/drawing/2014/main" id="{BE6BAFAB-2A50-113C-00FE-43E4210EFA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5978" y="2679347"/>
            <a:ext cx="4414278" cy="30139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3325988-EE3F-3335-DBBD-86EA041E0AEA}"/>
              </a:ext>
            </a:extLst>
          </p:cNvPr>
          <p:cNvSpPr txBox="1"/>
          <p:nvPr/>
        </p:nvSpPr>
        <p:spPr>
          <a:xfrm>
            <a:off x="4875207" y="5734280"/>
            <a:ext cx="2441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Configuration “6+6+6”</a:t>
            </a:r>
          </a:p>
        </p:txBody>
      </p:sp>
      <p:pic>
        <p:nvPicPr>
          <p:cNvPr id="8" name="Graphic 7" descr="Cut outline">
            <a:extLst>
              <a:ext uri="{FF2B5EF4-FFF2-40B4-BE49-F238E27FC236}">
                <a16:creationId xmlns:a16="http://schemas.microsoft.com/office/drawing/2014/main" id="{AECE361C-120A-B273-F84D-4C345D527E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6560577" y="3287592"/>
            <a:ext cx="554940" cy="55494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1C20757-EDE2-DCCB-AF41-BA133C4143A1}"/>
              </a:ext>
            </a:extLst>
          </p:cNvPr>
          <p:cNvCxnSpPr>
            <a:cxnSpLocks/>
          </p:cNvCxnSpPr>
          <p:nvPr/>
        </p:nvCxnSpPr>
        <p:spPr>
          <a:xfrm flipV="1">
            <a:off x="6838047" y="3565062"/>
            <a:ext cx="0" cy="1676972"/>
          </a:xfrm>
          <a:prstGeom prst="line">
            <a:avLst/>
          </a:prstGeom>
          <a:ln w="15875">
            <a:prstDash val="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22" name="Graphic 21" descr="Devil face with solid fill with solid fill">
            <a:extLst>
              <a:ext uri="{FF2B5EF4-FFF2-40B4-BE49-F238E27FC236}">
                <a16:creationId xmlns:a16="http://schemas.microsoft.com/office/drawing/2014/main" id="{4E0F9B7F-1A03-EA19-7F60-DA991A87A6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829737" y="4923850"/>
            <a:ext cx="318184" cy="318184"/>
          </a:xfrm>
          <a:prstGeom prst="rect">
            <a:avLst/>
          </a:prstGeom>
        </p:spPr>
      </p:pic>
      <p:pic>
        <p:nvPicPr>
          <p:cNvPr id="24" name="Graphic 23" descr="Clock with solid fill">
            <a:extLst>
              <a:ext uri="{FF2B5EF4-FFF2-40B4-BE49-F238E27FC236}">
                <a16:creationId xmlns:a16="http://schemas.microsoft.com/office/drawing/2014/main" id="{20A2B165-960D-2A69-2A40-D58C88A27F0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494760" y="2830392"/>
            <a:ext cx="914400" cy="914400"/>
          </a:xfrm>
          <a:prstGeom prst="rect">
            <a:avLst/>
          </a:prstGeom>
        </p:spPr>
      </p:pic>
      <p:pic>
        <p:nvPicPr>
          <p:cNvPr id="30" name="Graphic 29" descr="No sign with solid fill">
            <a:extLst>
              <a:ext uri="{FF2B5EF4-FFF2-40B4-BE49-F238E27FC236}">
                <a16:creationId xmlns:a16="http://schemas.microsoft.com/office/drawing/2014/main" id="{6927D359-3B42-3D5C-7FCE-23D2C2540DA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204278" y="2773231"/>
            <a:ext cx="457200" cy="457200"/>
          </a:xfrm>
          <a:prstGeom prst="rect">
            <a:avLst/>
          </a:prstGeom>
        </p:spPr>
      </p:pic>
      <p:pic>
        <p:nvPicPr>
          <p:cNvPr id="31" name="Graphic 30" descr="Badge Tick with solid fill">
            <a:extLst>
              <a:ext uri="{FF2B5EF4-FFF2-40B4-BE49-F238E27FC236}">
                <a16:creationId xmlns:a16="http://schemas.microsoft.com/office/drawing/2014/main" id="{F2FCFC40-9FE2-EF7D-74C3-44F2E84A448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577338" y="4080394"/>
            <a:ext cx="759619" cy="759619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9BDFE3-BA62-3912-97F1-A5CA4EEF3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46024" y="6451458"/>
            <a:ext cx="2743200" cy="365125"/>
          </a:xfrm>
        </p:spPr>
        <p:txBody>
          <a:bodyPr/>
          <a:lstStyle/>
          <a:p>
            <a:fld id="{0B8F101A-5762-A94D-B26B-936FC3619C3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DCEE90-963E-94E2-C558-745118DE2A37}"/>
              </a:ext>
            </a:extLst>
          </p:cNvPr>
          <p:cNvSpPr txBox="1"/>
          <p:nvPr/>
        </p:nvSpPr>
        <p:spPr>
          <a:xfrm>
            <a:off x="2203603" y="6231461"/>
            <a:ext cx="89864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Helvetica" pitchFamily="2" charset="0"/>
              </a:rPr>
              <a:t>[Babay+18] A. </a:t>
            </a:r>
            <a:r>
              <a:rPr lang="en-US" sz="1000" dirty="0" err="1">
                <a:solidFill>
                  <a:schemeClr val="bg1"/>
                </a:solidFill>
                <a:latin typeface="Helvetica" pitchFamily="2" charset="0"/>
              </a:rPr>
              <a:t>Babay</a:t>
            </a:r>
            <a:r>
              <a:rPr lang="en-US" sz="1000" dirty="0">
                <a:solidFill>
                  <a:schemeClr val="bg1"/>
                </a:solidFill>
                <a:latin typeface="Helvetica" pitchFamily="2" charset="0"/>
              </a:rPr>
              <a:t>, T. </a:t>
            </a:r>
            <a:r>
              <a:rPr lang="en-US" sz="1000" dirty="0" err="1">
                <a:solidFill>
                  <a:schemeClr val="bg1"/>
                </a:solidFill>
                <a:latin typeface="Helvetica" pitchFamily="2" charset="0"/>
              </a:rPr>
              <a:t>Tantillo</a:t>
            </a:r>
            <a:r>
              <a:rPr lang="en-US" sz="1000" dirty="0">
                <a:solidFill>
                  <a:schemeClr val="bg1"/>
                </a:solidFill>
                <a:latin typeface="Helvetica" pitchFamily="2" charset="0"/>
              </a:rPr>
              <a:t>, T. Aron, M. </a:t>
            </a:r>
            <a:r>
              <a:rPr lang="en-US" sz="1000" dirty="0" err="1">
                <a:solidFill>
                  <a:schemeClr val="bg1"/>
                </a:solidFill>
                <a:latin typeface="Helvetica" pitchFamily="2" charset="0"/>
              </a:rPr>
              <a:t>Platania</a:t>
            </a:r>
            <a:r>
              <a:rPr lang="en-US" sz="1000" dirty="0">
                <a:solidFill>
                  <a:schemeClr val="bg1"/>
                </a:solidFill>
                <a:latin typeface="Helvetica" pitchFamily="2" charset="0"/>
              </a:rPr>
              <a:t>, and Y. Amir, “Network-attack-resilient intrusion-tolerant SCADA for the power grid,” in</a:t>
            </a:r>
          </a:p>
          <a:p>
            <a:r>
              <a:rPr lang="en-US" sz="1000" dirty="0">
                <a:solidFill>
                  <a:schemeClr val="bg1"/>
                </a:solidFill>
                <a:latin typeface="Helvetica" pitchFamily="2" charset="0"/>
              </a:rPr>
              <a:t>	IEEE/IFIP International Conference on Dependable Systems and Networks (DSN), June 2018, pp. 255–266.</a:t>
            </a:r>
          </a:p>
          <a:p>
            <a:endParaRPr lang="en-US" sz="1000" dirty="0">
              <a:solidFill>
                <a:schemeClr val="bg1"/>
              </a:solidFill>
              <a:latin typeface="Helvetica" pitchFamily="2" charset="0"/>
            </a:endParaRPr>
          </a:p>
          <a:p>
            <a:endParaRPr lang="en-US" sz="1000" dirty="0">
              <a:solidFill>
                <a:schemeClr val="bg1"/>
              </a:solidFill>
              <a:effectLst/>
              <a:latin typeface="Helvetica" pitchFamily="2" charset="0"/>
            </a:endParaRPr>
          </a:p>
          <a:p>
            <a:endParaRPr lang="en-US" sz="1000" dirty="0">
              <a:solidFill>
                <a:schemeClr val="bg1"/>
              </a:solidFill>
            </a:endParaRPr>
          </a:p>
          <a:p>
            <a:endParaRPr lang="en-US" sz="1000" dirty="0">
              <a:solidFill>
                <a:schemeClr val="bg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11656F2-000F-F7A4-E4A0-FA13F2E25D93}"/>
              </a:ext>
            </a:extLst>
          </p:cNvPr>
          <p:cNvCxnSpPr>
            <a:cxnSpLocks/>
          </p:cNvCxnSpPr>
          <p:nvPr/>
        </p:nvCxnSpPr>
        <p:spPr>
          <a:xfrm>
            <a:off x="2039815" y="5908431"/>
            <a:ext cx="0" cy="949569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0653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A2C6A1D-316E-FE9C-634B-A12025E0BD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F34833-F9B8-EE17-B3FE-CA584513E8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273159" cy="4351339"/>
          </a:xfrm>
        </p:spPr>
        <p:txBody>
          <a:bodyPr/>
          <a:lstStyle/>
          <a:p>
            <a:r>
              <a:rPr lang="en-US" dirty="0"/>
              <a:t>Hawaii</a:t>
            </a:r>
          </a:p>
          <a:p>
            <a:pPr lvl="1"/>
            <a:r>
              <a:rPr lang="en-US" dirty="0"/>
              <a:t>Honolulu + </a:t>
            </a:r>
            <a:r>
              <a:rPr lang="en-US" dirty="0" err="1"/>
              <a:t>Waiau</a:t>
            </a:r>
            <a:r>
              <a:rPr lang="en-US" dirty="0"/>
              <a:t> + </a:t>
            </a:r>
            <a:r>
              <a:rPr lang="en-US" dirty="0" err="1"/>
              <a:t>DRFortress</a:t>
            </a:r>
            <a:endParaRPr lang="en-US" dirty="0"/>
          </a:p>
          <a:p>
            <a:pPr lvl="2"/>
            <a:r>
              <a:rPr lang="en-US" dirty="0"/>
              <a:t>Honolulu: already used</a:t>
            </a:r>
          </a:p>
          <a:p>
            <a:pPr lvl="2"/>
            <a:r>
              <a:rPr lang="en-US" dirty="0" err="1"/>
              <a:t>Waiau</a:t>
            </a:r>
            <a:r>
              <a:rPr lang="en-US" dirty="0"/>
              <a:t>: central location + good connectivity</a:t>
            </a:r>
          </a:p>
          <a:p>
            <a:pPr marL="1371566" lvl="3" indent="0">
              <a:buNone/>
            </a:pPr>
            <a:r>
              <a:rPr lang="en-US" dirty="0"/>
              <a:t>		+ under consideration in future</a:t>
            </a:r>
          </a:p>
          <a:p>
            <a:pPr lvl="2"/>
            <a:r>
              <a:rPr lang="en-US" dirty="0" err="1"/>
              <a:t>DRFortress</a:t>
            </a:r>
            <a:r>
              <a:rPr lang="en-US" dirty="0"/>
              <a:t>: commercial data center</a:t>
            </a:r>
          </a:p>
          <a:p>
            <a:pPr lvl="1"/>
            <a:r>
              <a:rPr lang="en-US" dirty="0"/>
              <a:t>Hurricanes: 5 hurricanes simulated </a:t>
            </a:r>
          </a:p>
          <a:p>
            <a:pPr lvl="2"/>
            <a:r>
              <a:rPr lang="en-US" dirty="0"/>
              <a:t>Hurricane paths used by emergency planners</a:t>
            </a:r>
          </a:p>
          <a:p>
            <a:pPr lvl="2"/>
            <a:r>
              <a:rPr lang="en-US" dirty="0"/>
              <a:t>Hurricane realizations using a wave-surge model based on </a:t>
            </a:r>
            <a:r>
              <a:rPr lang="en-US" dirty="0" err="1"/>
              <a:t>ADvanced</a:t>
            </a:r>
            <a:r>
              <a:rPr lang="en-US" dirty="0"/>
              <a:t> </a:t>
            </a:r>
            <a:r>
              <a:rPr lang="en-US" dirty="0" err="1"/>
              <a:t>CIRCulation</a:t>
            </a:r>
            <a:r>
              <a:rPr lang="en-US" dirty="0"/>
              <a:t> model </a:t>
            </a:r>
            <a:r>
              <a:rPr lang="en-US" sz="1600" dirty="0"/>
              <a:t>[LWS92]</a:t>
            </a:r>
          </a:p>
          <a:p>
            <a:pPr lvl="2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617603-3A4C-C1D3-C589-50C6D82B1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Sites and Configurations</a:t>
            </a:r>
          </a:p>
        </p:txBody>
      </p:sp>
      <p:pic>
        <p:nvPicPr>
          <p:cNvPr id="6" name="Picture 5" descr="A map of the state of hawaii&#10;&#10;Description automatically generated">
            <a:extLst>
              <a:ext uri="{FF2B5EF4-FFF2-40B4-BE49-F238E27FC236}">
                <a16:creationId xmlns:a16="http://schemas.microsoft.com/office/drawing/2014/main" id="{CAB84359-3A50-4A21-B130-BA851BD2AE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9523" y="2751539"/>
            <a:ext cx="3438381" cy="249951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711A4A-E1B7-F8D5-417C-793D4A990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704" y="6492875"/>
            <a:ext cx="2743200" cy="365125"/>
          </a:xfrm>
        </p:spPr>
        <p:txBody>
          <a:bodyPr/>
          <a:lstStyle/>
          <a:p>
            <a:fld id="{0B8F101A-5762-A94D-B26B-936FC3619C3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A82424-0290-2517-CE87-E48A594A3427}"/>
              </a:ext>
            </a:extLst>
          </p:cNvPr>
          <p:cNvSpPr txBox="1"/>
          <p:nvPr/>
        </p:nvSpPr>
        <p:spPr>
          <a:xfrm>
            <a:off x="2160721" y="6090661"/>
            <a:ext cx="898641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Helvetica" pitchFamily="2" charset="0"/>
              </a:rPr>
              <a:t>[LWS92] R. A. </a:t>
            </a:r>
            <a:r>
              <a:rPr lang="en-US" sz="1000" dirty="0" err="1">
                <a:solidFill>
                  <a:schemeClr val="bg1"/>
                </a:solidFill>
                <a:latin typeface="Helvetica" pitchFamily="2" charset="0"/>
              </a:rPr>
              <a:t>Luettich</a:t>
            </a:r>
            <a:r>
              <a:rPr lang="en-US" sz="1000" dirty="0">
                <a:solidFill>
                  <a:schemeClr val="bg1"/>
                </a:solidFill>
                <a:latin typeface="Helvetica" pitchFamily="2" charset="0"/>
              </a:rPr>
              <a:t>, J. J. </a:t>
            </a:r>
            <a:r>
              <a:rPr lang="en-US" sz="1000" dirty="0" err="1">
                <a:solidFill>
                  <a:schemeClr val="bg1"/>
                </a:solidFill>
                <a:latin typeface="Helvetica" pitchFamily="2" charset="0"/>
              </a:rPr>
              <a:t>Westerink</a:t>
            </a:r>
            <a:r>
              <a:rPr lang="en-US" sz="1000" dirty="0">
                <a:solidFill>
                  <a:schemeClr val="bg1"/>
                </a:solidFill>
                <a:latin typeface="Helvetica" pitchFamily="2" charset="0"/>
              </a:rPr>
              <a:t>, and N. W. </a:t>
            </a:r>
            <a:r>
              <a:rPr lang="en-US" sz="1000" dirty="0" err="1">
                <a:solidFill>
                  <a:schemeClr val="bg1"/>
                </a:solidFill>
                <a:latin typeface="Helvetica" pitchFamily="2" charset="0"/>
              </a:rPr>
              <a:t>Scheffner</a:t>
            </a:r>
            <a:r>
              <a:rPr lang="en-US" sz="1000" dirty="0">
                <a:solidFill>
                  <a:schemeClr val="bg1"/>
                </a:solidFill>
                <a:latin typeface="Helvetica" pitchFamily="2" charset="0"/>
              </a:rPr>
              <a:t>, “ADCIRC: an advanced three-dimensional circulation model for shelves, coasts, and</a:t>
            </a:r>
          </a:p>
          <a:p>
            <a:r>
              <a:rPr lang="en-US" sz="1000" dirty="0">
                <a:solidFill>
                  <a:schemeClr val="bg1"/>
                </a:solidFill>
                <a:latin typeface="Helvetica" pitchFamily="2" charset="0"/>
              </a:rPr>
              <a:t>	estuaries. report 1, theory and methodology of ADCIRC-2DD1 and ADCIRC-3DL,” Dredging Research Program, U.S. Army Engineers</a:t>
            </a:r>
          </a:p>
          <a:p>
            <a:r>
              <a:rPr lang="en-US" sz="1000" dirty="0">
                <a:solidFill>
                  <a:schemeClr val="bg1"/>
                </a:solidFill>
                <a:latin typeface="Helvetica" pitchFamily="2" charset="0"/>
              </a:rPr>
              <a:t>	Waterways Experiment Station, Vicksburg, MS, Tech. Rep. DRP-92-6, 1992.</a:t>
            </a:r>
          </a:p>
          <a:p>
            <a:endParaRPr lang="en-US" sz="1000" dirty="0">
              <a:solidFill>
                <a:schemeClr val="bg1"/>
              </a:solidFill>
              <a:latin typeface="Helvetica" pitchFamily="2" charset="0"/>
            </a:endParaRPr>
          </a:p>
          <a:p>
            <a:endParaRPr lang="en-US" sz="1000" dirty="0">
              <a:solidFill>
                <a:schemeClr val="bg1"/>
              </a:solidFill>
              <a:effectLst/>
              <a:latin typeface="Helvetica" pitchFamily="2" charset="0"/>
            </a:endParaRPr>
          </a:p>
          <a:p>
            <a:endParaRPr lang="en-US" sz="1000" dirty="0">
              <a:solidFill>
                <a:schemeClr val="bg1"/>
              </a:solidFill>
            </a:endParaRPr>
          </a:p>
          <a:p>
            <a:endParaRPr lang="en-US" sz="1000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A9DF9F6-D36F-B108-2BC6-3809E4AD82E6}"/>
              </a:ext>
            </a:extLst>
          </p:cNvPr>
          <p:cNvCxnSpPr>
            <a:cxnSpLocks/>
          </p:cNvCxnSpPr>
          <p:nvPr/>
        </p:nvCxnSpPr>
        <p:spPr>
          <a:xfrm>
            <a:off x="2039815" y="5908431"/>
            <a:ext cx="0" cy="949569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8575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98FA1A2-813C-8206-F63F-FF5F8EA5EA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ap of florida with names&#10;&#10;Description automatically generated">
            <a:extLst>
              <a:ext uri="{FF2B5EF4-FFF2-40B4-BE49-F238E27FC236}">
                <a16:creationId xmlns:a16="http://schemas.microsoft.com/office/drawing/2014/main" id="{0E7FAD43-C3F5-888C-8D02-64826D1F3C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3124" y="2533813"/>
            <a:ext cx="3147929" cy="293496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55A792-8570-07CE-EF79-B913A9EB09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998372" cy="4351339"/>
          </a:xfrm>
        </p:spPr>
        <p:txBody>
          <a:bodyPr/>
          <a:lstStyle/>
          <a:p>
            <a:r>
              <a:rPr lang="en-US" dirty="0"/>
              <a:t>Florida</a:t>
            </a:r>
          </a:p>
          <a:p>
            <a:pPr lvl="1"/>
            <a:r>
              <a:rPr lang="en-US" dirty="0"/>
              <a:t>Palm Beach + Port Orange + Jacksonville </a:t>
            </a:r>
            <a:r>
              <a:rPr lang="en-US" dirty="0" err="1"/>
              <a:t>Tierpoint</a:t>
            </a:r>
            <a:endParaRPr lang="en-US" dirty="0"/>
          </a:p>
          <a:p>
            <a:pPr lvl="2"/>
            <a:r>
              <a:rPr lang="en-US" dirty="0"/>
              <a:t>Palm Beach: currently used &amp; invested in</a:t>
            </a:r>
          </a:p>
          <a:p>
            <a:pPr lvl="2"/>
            <a:r>
              <a:rPr lang="en-US" dirty="0"/>
              <a:t>Port Orange: currently used as backup (public	info.)</a:t>
            </a:r>
          </a:p>
          <a:p>
            <a:pPr lvl="2"/>
            <a:r>
              <a:rPr lang="en-US" dirty="0"/>
              <a:t>Jacksonville </a:t>
            </a:r>
            <a:r>
              <a:rPr lang="en-US" dirty="0" err="1"/>
              <a:t>Tierpoint</a:t>
            </a:r>
            <a:r>
              <a:rPr lang="en-US" dirty="0"/>
              <a:t>: commercial data center</a:t>
            </a:r>
          </a:p>
          <a:p>
            <a:pPr lvl="1"/>
            <a:r>
              <a:rPr lang="en-US" dirty="0"/>
              <a:t>Hurricanes: No hurricane paths but a worst-case scenario</a:t>
            </a:r>
          </a:p>
          <a:p>
            <a:pPr lvl="2"/>
            <a:r>
              <a:rPr lang="en-US" dirty="0"/>
              <a:t>not feasible to simulate hurricane impacts at the scale of the whole site</a:t>
            </a:r>
          </a:p>
          <a:p>
            <a:pPr lvl="2"/>
            <a:r>
              <a:rPr lang="en-US" dirty="0"/>
              <a:t>100-year flood hazard intensity for each site</a:t>
            </a:r>
          </a:p>
          <a:p>
            <a:pPr lvl="2"/>
            <a:r>
              <a:rPr lang="en-US" dirty="0"/>
              <a:t>Basically, the level of flooding that has a 1% chance of being reached or exceeded each year</a:t>
            </a:r>
          </a:p>
          <a:p>
            <a:pPr lvl="2"/>
            <a:r>
              <a:rPr lang="en-US" dirty="0"/>
              <a:t>Based on NOAA’s and FEMA’s models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84018D-CF65-F39A-9559-7504229E9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Sites and Configurations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7B1CE5-928B-514F-F324-BE7A66B4E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F101A-5762-A94D-B26B-936FC3619C3C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902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DACA68E-EB4F-DDC5-73A8-61C3E71D4C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89B8A4-0E26-6F45-9A0A-DF92AD277D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353800" cy="4351339"/>
          </a:xfrm>
        </p:spPr>
        <p:txBody>
          <a:bodyPr/>
          <a:lstStyle/>
          <a:p>
            <a:r>
              <a:rPr lang="en-US" dirty="0"/>
              <a:t>Colored states from Spire </a:t>
            </a:r>
            <a:r>
              <a:rPr lang="en-US" sz="2400" dirty="0"/>
              <a:t>[Babay+18]</a:t>
            </a:r>
          </a:p>
          <a:p>
            <a:pPr lvl="1"/>
            <a:r>
              <a:rPr lang="en-US" sz="2200" dirty="0"/>
              <a:t>Green:      	all good</a:t>
            </a:r>
          </a:p>
          <a:p>
            <a:pPr lvl="1"/>
            <a:r>
              <a:rPr lang="en-US" sz="2200" dirty="0"/>
              <a:t>Red:         	system not operational but safe</a:t>
            </a:r>
          </a:p>
          <a:p>
            <a:pPr lvl="1"/>
            <a:r>
              <a:rPr lang="en-US" sz="2200" dirty="0"/>
              <a:t>Orange:    	non-operational until back up restored</a:t>
            </a:r>
          </a:p>
          <a:p>
            <a:pPr lvl="1"/>
            <a:r>
              <a:rPr lang="en-US" sz="2200" dirty="0"/>
              <a:t>Gray:      	compromise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7E2CCC-D55A-B4E3-0326-E62D49EA2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2064"/>
            <a:ext cx="10744200" cy="1178624"/>
          </a:xfrm>
        </p:spPr>
        <p:txBody>
          <a:bodyPr/>
          <a:lstStyle/>
          <a:p>
            <a:r>
              <a:rPr lang="en-US" dirty="0"/>
              <a:t>System operational states outcomes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936761-2EC8-7DD6-E825-C50FFFCE6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F101A-5762-A94D-B26B-936FC3619C3C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E03C95-69C1-08AB-4AA6-3B7D34CDFC7D}"/>
              </a:ext>
            </a:extLst>
          </p:cNvPr>
          <p:cNvSpPr txBox="1"/>
          <p:nvPr/>
        </p:nvSpPr>
        <p:spPr>
          <a:xfrm>
            <a:off x="2203603" y="6009651"/>
            <a:ext cx="89864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Helvetica" pitchFamily="2" charset="0"/>
              </a:rPr>
              <a:t>[Babay+18] A. </a:t>
            </a:r>
            <a:r>
              <a:rPr lang="en-US" sz="1000" dirty="0" err="1">
                <a:solidFill>
                  <a:schemeClr val="bg1"/>
                </a:solidFill>
                <a:latin typeface="Helvetica" pitchFamily="2" charset="0"/>
              </a:rPr>
              <a:t>Babay</a:t>
            </a:r>
            <a:r>
              <a:rPr lang="en-US" sz="1000" dirty="0">
                <a:solidFill>
                  <a:schemeClr val="bg1"/>
                </a:solidFill>
                <a:latin typeface="Helvetica" pitchFamily="2" charset="0"/>
              </a:rPr>
              <a:t>, T. </a:t>
            </a:r>
            <a:r>
              <a:rPr lang="en-US" sz="1000" dirty="0" err="1">
                <a:solidFill>
                  <a:schemeClr val="bg1"/>
                </a:solidFill>
                <a:latin typeface="Helvetica" pitchFamily="2" charset="0"/>
              </a:rPr>
              <a:t>Tantillo</a:t>
            </a:r>
            <a:r>
              <a:rPr lang="en-US" sz="1000" dirty="0">
                <a:solidFill>
                  <a:schemeClr val="bg1"/>
                </a:solidFill>
                <a:latin typeface="Helvetica" pitchFamily="2" charset="0"/>
              </a:rPr>
              <a:t>, T. Aron, M. </a:t>
            </a:r>
            <a:r>
              <a:rPr lang="en-US" sz="1000" dirty="0" err="1">
                <a:solidFill>
                  <a:schemeClr val="bg1"/>
                </a:solidFill>
                <a:latin typeface="Helvetica" pitchFamily="2" charset="0"/>
              </a:rPr>
              <a:t>Platania</a:t>
            </a:r>
            <a:r>
              <a:rPr lang="en-US" sz="1000" dirty="0">
                <a:solidFill>
                  <a:schemeClr val="bg1"/>
                </a:solidFill>
                <a:latin typeface="Helvetica" pitchFamily="2" charset="0"/>
              </a:rPr>
              <a:t>, and Y. Amir, “Network-attack-resilient intrusion-tolerant SCADA for the power grid,” in</a:t>
            </a:r>
          </a:p>
          <a:p>
            <a:r>
              <a:rPr lang="en-US" sz="1000" dirty="0">
                <a:solidFill>
                  <a:schemeClr val="bg1"/>
                </a:solidFill>
                <a:latin typeface="Helvetica" pitchFamily="2" charset="0"/>
              </a:rPr>
              <a:t>	IEEE/IFIP International Conference on Dependable Systems and Networks (DSN), June 2018, pp. 255–266.</a:t>
            </a:r>
          </a:p>
          <a:p>
            <a:endParaRPr lang="en-US" sz="1000" dirty="0">
              <a:solidFill>
                <a:schemeClr val="bg1"/>
              </a:solidFill>
              <a:latin typeface="Helvetica" pitchFamily="2" charset="0"/>
            </a:endParaRPr>
          </a:p>
          <a:p>
            <a:endParaRPr lang="en-US" sz="1000" dirty="0">
              <a:solidFill>
                <a:schemeClr val="bg1"/>
              </a:solidFill>
              <a:effectLst/>
              <a:latin typeface="Helvetica" pitchFamily="2" charset="0"/>
            </a:endParaRPr>
          </a:p>
          <a:p>
            <a:endParaRPr lang="en-US" sz="1000" dirty="0">
              <a:solidFill>
                <a:schemeClr val="bg1"/>
              </a:solidFill>
            </a:endParaRPr>
          </a:p>
          <a:p>
            <a:endParaRPr lang="en-US" sz="1000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BB5F06C-5C0D-D9FC-A57B-76D8020188B1}"/>
              </a:ext>
            </a:extLst>
          </p:cNvPr>
          <p:cNvCxnSpPr>
            <a:cxnSpLocks/>
          </p:cNvCxnSpPr>
          <p:nvPr/>
        </p:nvCxnSpPr>
        <p:spPr>
          <a:xfrm>
            <a:off x="2039815" y="5908431"/>
            <a:ext cx="0" cy="949569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7128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9E01D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9E01D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01E35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01E35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99001"/>
                                      </p:to>
                                    </p:animClr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99001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6766F"/>
                                      </p:to>
                                    </p:animClr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6766F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0E604EC-159E-C07E-D767-373D6AEB58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36261E-91C4-FFC0-7C78-AFB8623032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303933" cy="4351339"/>
          </a:xfrm>
        </p:spPr>
        <p:txBody>
          <a:bodyPr/>
          <a:lstStyle/>
          <a:p>
            <a:r>
              <a:rPr lang="en-US" dirty="0"/>
              <a:t>Threat scenarios:</a:t>
            </a:r>
          </a:p>
          <a:p>
            <a:pPr lvl="1"/>
            <a:r>
              <a:rPr lang="en-US" dirty="0"/>
              <a:t>Natural Hazard</a:t>
            </a:r>
          </a:p>
          <a:p>
            <a:pPr lvl="1"/>
            <a:r>
              <a:rPr lang="en-US" dirty="0"/>
              <a:t>Natural Hazard + Server intrusion</a:t>
            </a:r>
          </a:p>
          <a:p>
            <a:pPr lvl="1"/>
            <a:r>
              <a:rPr lang="en-US" dirty="0"/>
              <a:t>Natural Hazard + Site isolation (e.g. by DDOS)</a:t>
            </a:r>
          </a:p>
          <a:p>
            <a:pPr lvl="1"/>
            <a:r>
              <a:rPr lang="en-US" dirty="0"/>
              <a:t>Natural Hazard + Server intrusion + Site isolation</a:t>
            </a:r>
          </a:p>
          <a:p>
            <a:r>
              <a:rPr lang="en-US" dirty="0"/>
              <a:t>Attack Models</a:t>
            </a:r>
          </a:p>
          <a:p>
            <a:pPr lvl="1"/>
            <a:r>
              <a:rPr lang="en-US" dirty="0"/>
              <a:t>Worst case</a:t>
            </a:r>
          </a:p>
          <a:p>
            <a:pPr lvl="2"/>
            <a:r>
              <a:rPr lang="en-US" dirty="0"/>
              <a:t>Deterministic</a:t>
            </a:r>
          </a:p>
          <a:p>
            <a:pPr lvl="2"/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gray</a:t>
            </a:r>
            <a:r>
              <a:rPr lang="en-US" dirty="0"/>
              <a:t> &gt; </a:t>
            </a:r>
            <a:r>
              <a:rPr lang="en-US" dirty="0">
                <a:solidFill>
                  <a:srgbClr val="C00000"/>
                </a:solidFill>
              </a:rPr>
              <a:t>red</a:t>
            </a:r>
            <a:r>
              <a:rPr lang="en-US" dirty="0"/>
              <a:t> &gt; </a:t>
            </a:r>
            <a:r>
              <a:rPr lang="en-US" dirty="0">
                <a:solidFill>
                  <a:srgbClr val="FFC000"/>
                </a:solidFill>
              </a:rPr>
              <a:t>orange</a:t>
            </a:r>
            <a:r>
              <a:rPr lang="en-US" dirty="0"/>
              <a:t> &gt; </a:t>
            </a:r>
            <a:r>
              <a:rPr lang="en-US" dirty="0">
                <a:solidFill>
                  <a:srgbClr val="92D050"/>
                </a:solidFill>
              </a:rPr>
              <a:t>green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Uniformly Random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444DDE-B121-9B35-2DD2-FDFC92E0A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2064"/>
            <a:ext cx="10744200" cy="1178624"/>
          </a:xfrm>
        </p:spPr>
        <p:txBody>
          <a:bodyPr/>
          <a:lstStyle/>
          <a:p>
            <a:r>
              <a:rPr lang="en-US" dirty="0"/>
              <a:t>Threat Scenarios &amp; Attack Models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47BEC6-9E9B-D3B9-A394-05860DBDE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F101A-5762-A94D-B26B-936FC3619C3C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047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20FF95-16BB-2C06-DE22-91C6CF4E8D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31FBD-DA0E-305D-234E-8F28550515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793242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815B5B3-8E56-E65B-03EA-5AE79CDAC3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D916C7-DF6A-E358-C569-47B524C20D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348356" cy="4351339"/>
          </a:xfrm>
        </p:spPr>
        <p:txBody>
          <a:bodyPr/>
          <a:lstStyle/>
          <a:p>
            <a:r>
              <a:rPr lang="en-US" u="sng" dirty="0"/>
              <a:t>Cyberattack in the aftermath of a natural hazard.</a:t>
            </a:r>
            <a:endParaRPr lang="en-US" dirty="0"/>
          </a:p>
          <a:p>
            <a:r>
              <a:rPr lang="en-US" dirty="0"/>
              <a:t>Prior work has covered:</a:t>
            </a:r>
          </a:p>
          <a:p>
            <a:pPr lvl="1"/>
            <a:r>
              <a:rPr lang="en-US" dirty="0"/>
              <a:t>Crash Faults</a:t>
            </a:r>
            <a:endParaRPr lang="en-US" b="0" i="0" dirty="0">
              <a:effectLst/>
              <a:latin typeface="Arial" panose="020B0604020202020204" pitchFamily="34" charset="0"/>
            </a:endParaRPr>
          </a:p>
          <a:p>
            <a:pPr lvl="1"/>
            <a:r>
              <a:rPr lang="en-US" dirty="0">
                <a:latin typeface="Arial" panose="020B0604020202020204" pitchFamily="34" charset="0"/>
              </a:rPr>
              <a:t>Byzantine Failures</a:t>
            </a:r>
          </a:p>
          <a:p>
            <a:pPr lvl="1"/>
            <a:r>
              <a:rPr lang="en-US" dirty="0">
                <a:latin typeface="Arial" panose="020B0604020202020204" pitchFamily="34" charset="0"/>
              </a:rPr>
              <a:t>Not both together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D9998C-BCA8-3204-867E-7D04C564E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‘Compound Threat’ refer to?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F9A436A-2202-10A5-062A-3E1F2754A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F101A-5762-A94D-B26B-936FC3619C3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324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4CFCBF6-9673-3853-9798-09B6981577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843C0-D375-358A-D2ED-FE7BEB35E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2064"/>
            <a:ext cx="10744200" cy="1178624"/>
          </a:xfrm>
        </p:spPr>
        <p:txBody>
          <a:bodyPr/>
          <a:lstStyle/>
          <a:p>
            <a:r>
              <a:rPr lang="en-US" dirty="0"/>
              <a:t>Worst-case (Hawaii)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5C2C930-2DC1-E06A-00EC-E34DB3CD69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Hurricane only (No Cyberattack)</a:t>
            </a:r>
          </a:p>
          <a:p>
            <a:pPr lvl="1"/>
            <a:r>
              <a:rPr lang="en-US" sz="1800" dirty="0"/>
              <a:t>Control Center 1 (CC1): Honolulu</a:t>
            </a:r>
          </a:p>
          <a:p>
            <a:pPr lvl="1"/>
            <a:r>
              <a:rPr lang="en-US" sz="1800" dirty="0"/>
              <a:t>Control Center 2 (CC2): </a:t>
            </a:r>
            <a:r>
              <a:rPr lang="en-US" sz="1800" dirty="0" err="1"/>
              <a:t>Waiau</a:t>
            </a:r>
            <a:endParaRPr lang="en-US" sz="1800" dirty="0"/>
          </a:p>
          <a:p>
            <a:pPr lvl="1"/>
            <a:r>
              <a:rPr lang="en-US" sz="1800" dirty="0"/>
              <a:t>Data Center         (DC) : </a:t>
            </a:r>
            <a:r>
              <a:rPr lang="en-US" sz="1800" dirty="0" err="1"/>
              <a:t>DRFortress</a:t>
            </a:r>
            <a:endParaRPr lang="en-US" sz="1800" dirty="0"/>
          </a:p>
        </p:txBody>
      </p:sp>
      <p:pic>
        <p:nvPicPr>
          <p:cNvPr id="4" name="Picture 3" descr="A graph showing percentages&#10;&#10;Description automatically generated">
            <a:extLst>
              <a:ext uri="{FF2B5EF4-FFF2-40B4-BE49-F238E27FC236}">
                <a16:creationId xmlns:a16="http://schemas.microsoft.com/office/drawing/2014/main" id="{FB2AE6E8-2063-D59C-1862-3BEC99C961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2885" y="3420825"/>
            <a:ext cx="5081630" cy="275005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D88A85-1803-E333-28F5-C3272E82D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F101A-5762-A94D-B26B-936FC3619C3C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3BF34E-9CA3-F4C0-4040-6ABE70FDA63A}"/>
              </a:ext>
            </a:extLst>
          </p:cNvPr>
          <p:cNvSpPr txBox="1"/>
          <p:nvPr/>
        </p:nvSpPr>
        <p:spPr>
          <a:xfrm>
            <a:off x="8861676" y="3184225"/>
            <a:ext cx="25688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CC1 and CC2 go down together in 9.5% of the instances. DC remains safe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5681B7-63C5-F7A4-C773-B98397700321}"/>
              </a:ext>
            </a:extLst>
          </p:cNvPr>
          <p:cNvSpPr txBox="1"/>
          <p:nvPr/>
        </p:nvSpPr>
        <p:spPr>
          <a:xfrm>
            <a:off x="8935883" y="4644705"/>
            <a:ext cx="15750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CC1, CC2, and the DC survive the hurricane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F6096E0-25E7-8A9F-394E-D1265C12B367}"/>
              </a:ext>
            </a:extLst>
          </p:cNvPr>
          <p:cNvCxnSpPr>
            <a:cxnSpLocks/>
          </p:cNvCxnSpPr>
          <p:nvPr/>
        </p:nvCxnSpPr>
        <p:spPr>
          <a:xfrm>
            <a:off x="7784515" y="4919729"/>
            <a:ext cx="1077161" cy="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4FC251E-E135-0329-360C-EAA91CC052C0}"/>
              </a:ext>
            </a:extLst>
          </p:cNvPr>
          <p:cNvCxnSpPr>
            <a:cxnSpLocks/>
            <a:stCxn id="20" idx="3"/>
          </p:cNvCxnSpPr>
          <p:nvPr/>
        </p:nvCxnSpPr>
        <p:spPr>
          <a:xfrm flipV="1">
            <a:off x="7784515" y="3727597"/>
            <a:ext cx="947329" cy="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491F4D4C-7EEC-3ABF-57F3-D657EE2490DA}"/>
              </a:ext>
            </a:extLst>
          </p:cNvPr>
          <p:cNvSpPr/>
          <p:nvPr/>
        </p:nvSpPr>
        <p:spPr>
          <a:xfrm>
            <a:off x="6703454" y="3429000"/>
            <a:ext cx="791285" cy="2741883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40FDB31-943B-B45B-1B84-B1D12A1B2520}"/>
              </a:ext>
            </a:extLst>
          </p:cNvPr>
          <p:cNvSpPr txBox="1"/>
          <p:nvPr/>
        </p:nvSpPr>
        <p:spPr>
          <a:xfrm>
            <a:off x="8861676" y="1870075"/>
            <a:ext cx="21379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DC alone cannot keep the system running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71720A03-B9CF-CA94-2CCB-B6019252158F}"/>
              </a:ext>
            </a:extLst>
          </p:cNvPr>
          <p:cNvSpPr/>
          <p:nvPr/>
        </p:nvSpPr>
        <p:spPr>
          <a:xfrm>
            <a:off x="3316311" y="3849380"/>
            <a:ext cx="4468204" cy="2074902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2E2E4603-1CCF-CD71-5BA5-F339EAF29ADF}"/>
              </a:ext>
            </a:extLst>
          </p:cNvPr>
          <p:cNvSpPr/>
          <p:nvPr/>
        </p:nvSpPr>
        <p:spPr>
          <a:xfrm>
            <a:off x="3468711" y="3602779"/>
            <a:ext cx="4315804" cy="249637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2A973C3-C402-9EE4-E4E3-0615A578B816}"/>
              </a:ext>
            </a:extLst>
          </p:cNvPr>
          <p:cNvCxnSpPr>
            <a:cxnSpLocks/>
          </p:cNvCxnSpPr>
          <p:nvPr/>
        </p:nvCxnSpPr>
        <p:spPr>
          <a:xfrm flipV="1">
            <a:off x="7385548" y="2476444"/>
            <a:ext cx="1346296" cy="95760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4557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1" grpId="0"/>
      <p:bldP spid="11" grpId="1"/>
      <p:bldP spid="16" grpId="0" animBg="1"/>
      <p:bldP spid="17" grpId="0"/>
      <p:bldP spid="18" grpId="0" animBg="1"/>
      <p:bldP spid="18" grpId="1" animBg="1"/>
      <p:bldP spid="20" grpId="0" animBg="1"/>
      <p:bldP spid="20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34742AD-5054-3F92-F4AA-540E7E086A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49A14-649C-8A54-937B-73EABEF3D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2064"/>
            <a:ext cx="10744200" cy="1178624"/>
          </a:xfrm>
        </p:spPr>
        <p:txBody>
          <a:bodyPr/>
          <a:lstStyle/>
          <a:p>
            <a:r>
              <a:rPr lang="en-US" dirty="0"/>
              <a:t>Worst-case (Hawaii)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B1AF499-2EDF-373D-D2D8-2B4E2E06F5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Hurricane + Server Intrusion</a:t>
            </a:r>
          </a:p>
        </p:txBody>
      </p:sp>
      <p:pic>
        <p:nvPicPr>
          <p:cNvPr id="6" name="Picture 5" descr="A graph showing percentages&#10;&#10;Description automatically generated">
            <a:extLst>
              <a:ext uri="{FF2B5EF4-FFF2-40B4-BE49-F238E27FC236}">
                <a16:creationId xmlns:a16="http://schemas.microsoft.com/office/drawing/2014/main" id="{C398B68F-2546-8D9D-7FD1-AC688391EA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304" y="3000755"/>
            <a:ext cx="5334394" cy="287887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944174-E6FE-E165-E76D-958EA4CBA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F101A-5762-A94D-B26B-936FC3619C3C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D6F20FDA-F8BE-600A-E50F-A8AA87A14580}"/>
              </a:ext>
            </a:extLst>
          </p:cNvPr>
          <p:cNvSpPr txBox="1">
            <a:spLocks/>
          </p:cNvSpPr>
          <p:nvPr/>
        </p:nvSpPr>
        <p:spPr>
          <a:xfrm>
            <a:off x="8222088" y="1052132"/>
            <a:ext cx="3716628" cy="12771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Control Center 1 (CC1): Honolulu</a:t>
            </a:r>
          </a:p>
          <a:p>
            <a:r>
              <a:rPr lang="en-US" sz="1400" dirty="0"/>
              <a:t>Control Center 2 (CC2): </a:t>
            </a:r>
            <a:r>
              <a:rPr lang="en-US" sz="1400" dirty="0" err="1"/>
              <a:t>Waiau</a:t>
            </a:r>
            <a:endParaRPr lang="en-US" sz="1400" dirty="0"/>
          </a:p>
          <a:p>
            <a:r>
              <a:rPr lang="en-US" sz="1400" dirty="0"/>
              <a:t>Data Center         (DC) : </a:t>
            </a:r>
            <a:r>
              <a:rPr lang="en-US" sz="1400" dirty="0" err="1"/>
              <a:t>DRFortress</a:t>
            </a:r>
            <a:endParaRPr lang="en-US" sz="1400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81F89DBB-04D2-A80F-7488-78D3227786F4}"/>
              </a:ext>
            </a:extLst>
          </p:cNvPr>
          <p:cNvSpPr/>
          <p:nvPr/>
        </p:nvSpPr>
        <p:spPr>
          <a:xfrm>
            <a:off x="2150771" y="3147480"/>
            <a:ext cx="1732209" cy="2268086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78835D-9527-CF32-4011-CC1033FBC0B6}"/>
              </a:ext>
            </a:extLst>
          </p:cNvPr>
          <p:cNvSpPr txBox="1"/>
          <p:nvPr/>
        </p:nvSpPr>
        <p:spPr>
          <a:xfrm>
            <a:off x="7016240" y="3539629"/>
            <a:ext cx="3866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When CC1 survives the hurricane, the intrusion takes us to the compromised state (gray)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C297F72-7EC5-CE35-A5AC-727D35283F24}"/>
              </a:ext>
            </a:extLst>
          </p:cNvPr>
          <p:cNvCxnSpPr>
            <a:cxnSpLocks/>
          </p:cNvCxnSpPr>
          <p:nvPr/>
        </p:nvCxnSpPr>
        <p:spPr>
          <a:xfrm>
            <a:off x="3882980" y="4001294"/>
            <a:ext cx="3071612" cy="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6628728B-1A9A-1A69-E0CC-0E5BD25DAA09}"/>
              </a:ext>
            </a:extLst>
          </p:cNvPr>
          <p:cNvSpPr/>
          <p:nvPr/>
        </p:nvSpPr>
        <p:spPr>
          <a:xfrm>
            <a:off x="3882980" y="3147480"/>
            <a:ext cx="2662108" cy="2493466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A09EBB2-9EFA-643A-3597-6F364A21844C}"/>
              </a:ext>
            </a:extLst>
          </p:cNvPr>
          <p:cNvCxnSpPr>
            <a:cxnSpLocks/>
          </p:cNvCxnSpPr>
          <p:nvPr/>
        </p:nvCxnSpPr>
        <p:spPr>
          <a:xfrm>
            <a:off x="6545088" y="4649531"/>
            <a:ext cx="963295" cy="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4ED513B-7976-5E7C-D72E-7AF45D010620}"/>
              </a:ext>
            </a:extLst>
          </p:cNvPr>
          <p:cNvSpPr txBox="1"/>
          <p:nvPr/>
        </p:nvSpPr>
        <p:spPr>
          <a:xfrm>
            <a:off x="7559697" y="4479874"/>
            <a:ext cx="3866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The intrusion is not a problem the intrusion tolerant architectures</a:t>
            </a:r>
          </a:p>
          <a:p>
            <a:r>
              <a:rPr lang="en-US" dirty="0">
                <a:solidFill>
                  <a:schemeClr val="bg1"/>
                </a:solidFill>
              </a:rPr>
              <a:t>(otherwise, same as previous slide)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87D10752-94D1-F6B6-6431-63C45C10FFD2}"/>
              </a:ext>
            </a:extLst>
          </p:cNvPr>
          <p:cNvSpPr/>
          <p:nvPr/>
        </p:nvSpPr>
        <p:spPr>
          <a:xfrm>
            <a:off x="2218824" y="5415566"/>
            <a:ext cx="1664156" cy="225380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CD19DE7-10F5-F999-39C6-722899DC84FF}"/>
              </a:ext>
            </a:extLst>
          </p:cNvPr>
          <p:cNvSpPr txBox="1"/>
          <p:nvPr/>
        </p:nvSpPr>
        <p:spPr>
          <a:xfrm>
            <a:off x="7029870" y="5111195"/>
            <a:ext cx="3866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The hurricane takes the CCs down before the attacker gets a chance to attack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92580E1-879D-C746-16AC-2F9F42D51C5F}"/>
              </a:ext>
            </a:extLst>
          </p:cNvPr>
          <p:cNvCxnSpPr>
            <a:cxnSpLocks/>
          </p:cNvCxnSpPr>
          <p:nvPr/>
        </p:nvCxnSpPr>
        <p:spPr>
          <a:xfrm>
            <a:off x="3896610" y="5572860"/>
            <a:ext cx="3071612" cy="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8329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/>
      <p:bldP spid="8" grpId="1"/>
      <p:bldP spid="11" grpId="0" animBg="1"/>
      <p:bldP spid="11" grpId="1" animBg="1"/>
      <p:bldP spid="14" grpId="0"/>
      <p:bldP spid="14" grpId="1"/>
      <p:bldP spid="15" grpId="0" animBg="1"/>
      <p:bldP spid="15" grpId="1" animBg="1"/>
      <p:bldP spid="18" grpId="0"/>
      <p:bldP spid="18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172E6E0-C7C8-A685-A636-B6BD937CBF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69B9A-EFBD-FBD2-44F4-65856AE7E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2064"/>
            <a:ext cx="10744200" cy="1178624"/>
          </a:xfrm>
        </p:spPr>
        <p:txBody>
          <a:bodyPr/>
          <a:lstStyle/>
          <a:p>
            <a:r>
              <a:rPr lang="en-US" dirty="0"/>
              <a:t>Worst-case (Hawaii)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A5FCCAF-50E5-85CE-1D24-DFD75974CB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Hurricane + Site Isolation</a:t>
            </a:r>
          </a:p>
        </p:txBody>
      </p:sp>
      <p:pic>
        <p:nvPicPr>
          <p:cNvPr id="4" name="Picture 3" descr="A graph showing percentages&#10;&#10;Description automatically generated">
            <a:extLst>
              <a:ext uri="{FF2B5EF4-FFF2-40B4-BE49-F238E27FC236}">
                <a16:creationId xmlns:a16="http://schemas.microsoft.com/office/drawing/2014/main" id="{012DBDF5-AB8E-A950-C847-1F58239D9F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459" y="3068435"/>
            <a:ext cx="5161251" cy="2785437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680A6-2736-6756-8C62-E70403FD4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F101A-5762-A94D-B26B-936FC3619C3C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6F5DE605-F483-A6CE-D561-6CA04E063EFA}"/>
              </a:ext>
            </a:extLst>
          </p:cNvPr>
          <p:cNvSpPr txBox="1">
            <a:spLocks/>
          </p:cNvSpPr>
          <p:nvPr/>
        </p:nvSpPr>
        <p:spPr>
          <a:xfrm>
            <a:off x="8222088" y="1052132"/>
            <a:ext cx="3716628" cy="12771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Control Center 1 (CC1): Honolulu</a:t>
            </a:r>
          </a:p>
          <a:p>
            <a:r>
              <a:rPr lang="en-US" sz="1400" dirty="0"/>
              <a:t>Control Center 2 (CC2): </a:t>
            </a:r>
            <a:r>
              <a:rPr lang="en-US" sz="1400" dirty="0" err="1"/>
              <a:t>Waiau</a:t>
            </a:r>
            <a:endParaRPr lang="en-US" sz="1400" dirty="0"/>
          </a:p>
          <a:p>
            <a:r>
              <a:rPr lang="en-US" sz="1400" dirty="0"/>
              <a:t>Data Center         (DC) : </a:t>
            </a:r>
            <a:r>
              <a:rPr lang="en-US" sz="1400" dirty="0" err="1"/>
              <a:t>DRFortress</a:t>
            </a:r>
            <a:endParaRPr lang="en-US" sz="14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81D2339F-B334-2EB8-1585-CBFB54AB8834}"/>
              </a:ext>
            </a:extLst>
          </p:cNvPr>
          <p:cNvSpPr/>
          <p:nvPr/>
        </p:nvSpPr>
        <p:spPr>
          <a:xfrm>
            <a:off x="2195848" y="3107957"/>
            <a:ext cx="804990" cy="2706392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DF8010-319F-D8A1-369A-D3C6433A6C2F}"/>
              </a:ext>
            </a:extLst>
          </p:cNvPr>
          <p:cNvSpPr txBox="1"/>
          <p:nvPr/>
        </p:nvSpPr>
        <p:spPr>
          <a:xfrm>
            <a:off x="7582275" y="4466164"/>
            <a:ext cx="39246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There is only one site (CC1). So even when it survives the hurricane, site isolation takes us to the red state (not operational but safe)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84D33821-CF27-6744-DDDC-7B3881409DC3}"/>
              </a:ext>
            </a:extLst>
          </p:cNvPr>
          <p:cNvSpPr/>
          <p:nvPr/>
        </p:nvSpPr>
        <p:spPr>
          <a:xfrm>
            <a:off x="3841227" y="3107957"/>
            <a:ext cx="804990" cy="2706392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540EDCF-4B98-3181-E10C-66E92CF71EEA}"/>
              </a:ext>
            </a:extLst>
          </p:cNvPr>
          <p:cNvCxnSpPr>
            <a:cxnSpLocks/>
          </p:cNvCxnSpPr>
          <p:nvPr/>
        </p:nvCxnSpPr>
        <p:spPr>
          <a:xfrm>
            <a:off x="3000838" y="5025191"/>
            <a:ext cx="4544947" cy="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3832278-BECD-4318-AE02-B9AD077821A7}"/>
              </a:ext>
            </a:extLst>
          </p:cNvPr>
          <p:cNvCxnSpPr>
            <a:cxnSpLocks/>
          </p:cNvCxnSpPr>
          <p:nvPr/>
        </p:nvCxnSpPr>
        <p:spPr>
          <a:xfrm>
            <a:off x="4646217" y="4778346"/>
            <a:ext cx="2899568" cy="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66D8E089-FEE8-B573-F11D-A0827780F81C}"/>
              </a:ext>
            </a:extLst>
          </p:cNvPr>
          <p:cNvSpPr/>
          <p:nvPr/>
        </p:nvSpPr>
        <p:spPr>
          <a:xfrm>
            <a:off x="3011647" y="3470572"/>
            <a:ext cx="804990" cy="2144612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B1D73CFD-D3BB-B865-C80D-0E6A81EEF583}"/>
              </a:ext>
            </a:extLst>
          </p:cNvPr>
          <p:cNvSpPr/>
          <p:nvPr/>
        </p:nvSpPr>
        <p:spPr>
          <a:xfrm>
            <a:off x="4646217" y="3470572"/>
            <a:ext cx="804990" cy="2144612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ACF33A4-8438-FE75-E1B3-2009BE48FE75}"/>
              </a:ext>
            </a:extLst>
          </p:cNvPr>
          <p:cNvCxnSpPr>
            <a:cxnSpLocks/>
          </p:cNvCxnSpPr>
          <p:nvPr/>
        </p:nvCxnSpPr>
        <p:spPr>
          <a:xfrm>
            <a:off x="3841227" y="4293242"/>
            <a:ext cx="3622080" cy="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3648D5C-EECB-2E14-3932-8CA622407469}"/>
              </a:ext>
            </a:extLst>
          </p:cNvPr>
          <p:cNvCxnSpPr>
            <a:cxnSpLocks/>
          </p:cNvCxnSpPr>
          <p:nvPr/>
        </p:nvCxnSpPr>
        <p:spPr>
          <a:xfrm>
            <a:off x="5451207" y="4409151"/>
            <a:ext cx="2012100" cy="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5764972B-BC79-8179-D07E-04D6016C8658}"/>
              </a:ext>
            </a:extLst>
          </p:cNvPr>
          <p:cNvSpPr txBox="1"/>
          <p:nvPr/>
        </p:nvSpPr>
        <p:spPr>
          <a:xfrm>
            <a:off x="7582274" y="3540195"/>
            <a:ext cx="39246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Where we have two sites, when they survive the hurricane (90.5% of the instances), because of the site isolation, we need to manually move to the back up (delay)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3675982B-DD46-8C9F-85CE-054B2F40DCD6}"/>
              </a:ext>
            </a:extLst>
          </p:cNvPr>
          <p:cNvSpPr/>
          <p:nvPr/>
        </p:nvSpPr>
        <p:spPr>
          <a:xfrm>
            <a:off x="5451206" y="3470572"/>
            <a:ext cx="804990" cy="2144612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BBC7896-FFAD-542B-0B80-FA29493A3077}"/>
              </a:ext>
            </a:extLst>
          </p:cNvPr>
          <p:cNvCxnSpPr>
            <a:cxnSpLocks/>
            <a:endCxn id="28" idx="1"/>
          </p:cNvCxnSpPr>
          <p:nvPr/>
        </p:nvCxnSpPr>
        <p:spPr>
          <a:xfrm flipV="1">
            <a:off x="6256196" y="3255212"/>
            <a:ext cx="1326077" cy="443456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A0A2FEF1-A5B9-E8A6-6869-BE780343928D}"/>
              </a:ext>
            </a:extLst>
          </p:cNvPr>
          <p:cNvSpPr txBox="1"/>
          <p:nvPr/>
        </p:nvSpPr>
        <p:spPr>
          <a:xfrm>
            <a:off x="7582273" y="2793547"/>
            <a:ext cx="39246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This architecture can tolerate 1 Site Isolation (CC1 and CC2 survive the hurricane in 90.5% of instances).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501F6A03-F654-6A36-F163-7E255842BCD4}"/>
              </a:ext>
            </a:extLst>
          </p:cNvPr>
          <p:cNvSpPr/>
          <p:nvPr/>
        </p:nvSpPr>
        <p:spPr>
          <a:xfrm>
            <a:off x="3044784" y="3231884"/>
            <a:ext cx="761043" cy="232678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D1AA047C-A6EB-551E-89BD-8A15F2CE7ACF}"/>
              </a:ext>
            </a:extLst>
          </p:cNvPr>
          <p:cNvSpPr/>
          <p:nvPr/>
        </p:nvSpPr>
        <p:spPr>
          <a:xfrm>
            <a:off x="4690163" y="3236008"/>
            <a:ext cx="1566032" cy="232678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62B64F14-A8EC-182D-D224-D938DC9398C9}"/>
              </a:ext>
            </a:extLst>
          </p:cNvPr>
          <p:cNvCxnSpPr>
            <a:cxnSpLocks/>
            <a:endCxn id="36" idx="1"/>
          </p:cNvCxnSpPr>
          <p:nvPr/>
        </p:nvCxnSpPr>
        <p:spPr>
          <a:xfrm flipV="1">
            <a:off x="3805827" y="2611606"/>
            <a:ext cx="2275689" cy="723319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A96E929-E0A4-7344-88AB-D43C935A7A13}"/>
              </a:ext>
            </a:extLst>
          </p:cNvPr>
          <p:cNvCxnSpPr>
            <a:cxnSpLocks/>
          </p:cNvCxnSpPr>
          <p:nvPr/>
        </p:nvCxnSpPr>
        <p:spPr>
          <a:xfrm flipV="1">
            <a:off x="5060375" y="2906600"/>
            <a:ext cx="1032851" cy="33901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21F823F1-2078-57B3-BB97-8B80E725C655}"/>
              </a:ext>
            </a:extLst>
          </p:cNvPr>
          <p:cNvSpPr txBox="1"/>
          <p:nvPr/>
        </p:nvSpPr>
        <p:spPr>
          <a:xfrm>
            <a:off x="6081516" y="2011441"/>
            <a:ext cx="39246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When all of our sites are down (due to either the hurricane ( in 2-2, and 6-6) and both the hurricane + the attack (6+6+6) </a:t>
            </a:r>
          </a:p>
        </p:txBody>
      </p:sp>
    </p:spTree>
    <p:extLst>
      <p:ext uri="{BB962C8B-B14F-4D97-AF65-F5344CB8AC3E}">
        <p14:creationId xmlns:p14="http://schemas.microsoft.com/office/powerpoint/2010/main" val="230407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/>
      <p:bldP spid="9" grpId="1"/>
      <p:bldP spid="11" grpId="0" animBg="1"/>
      <p:bldP spid="11" grpId="1" animBg="1"/>
      <p:bldP spid="16" grpId="0" animBg="1"/>
      <p:bldP spid="16" grpId="1" animBg="1"/>
      <p:bldP spid="17" grpId="0" animBg="1"/>
      <p:bldP spid="17" grpId="1" animBg="1"/>
      <p:bldP spid="23" grpId="0"/>
      <p:bldP spid="23" grpId="1"/>
      <p:bldP spid="24" grpId="0" animBg="1"/>
      <p:bldP spid="24" grpId="1" animBg="1"/>
      <p:bldP spid="28" grpId="0"/>
      <p:bldP spid="28" grpId="1"/>
      <p:bldP spid="30" grpId="0" animBg="1"/>
      <p:bldP spid="30" grpId="1" animBg="1"/>
      <p:bldP spid="31" grpId="0" animBg="1"/>
      <p:bldP spid="31" grpId="1" animBg="1"/>
      <p:bldP spid="36" grpId="0"/>
      <p:bldP spid="36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B04353-977D-30B2-5BCB-A3C801EB4A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0A260-4423-5881-49B7-81B65A1DE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2064"/>
            <a:ext cx="10744200" cy="1178624"/>
          </a:xfrm>
        </p:spPr>
        <p:txBody>
          <a:bodyPr/>
          <a:lstStyle/>
          <a:p>
            <a:r>
              <a:rPr lang="en-US" dirty="0"/>
              <a:t>Worst-case (Hawaii)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A76B955-418B-EF0D-B72A-104F3C5056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Hurricane + Server Intrusion + Site Isolation</a:t>
            </a:r>
          </a:p>
        </p:txBody>
      </p:sp>
      <p:pic>
        <p:nvPicPr>
          <p:cNvPr id="6" name="Picture 5" descr="A graph showing percentages of a number&#10;&#10;Description automatically generated with medium confidence">
            <a:extLst>
              <a:ext uri="{FF2B5EF4-FFF2-40B4-BE49-F238E27FC236}">
                <a16:creationId xmlns:a16="http://schemas.microsoft.com/office/drawing/2014/main" id="{A750B5A5-7D45-8AF7-D5B6-4D23AB3480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2281" y="3074415"/>
            <a:ext cx="5110700" cy="276615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E50405-717E-076A-8078-98FFB2AD2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F101A-5762-A94D-B26B-936FC3619C3C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41EE77A1-2C37-4BF2-93EA-A2A455A2FD8F}"/>
              </a:ext>
            </a:extLst>
          </p:cNvPr>
          <p:cNvSpPr/>
          <p:nvPr/>
        </p:nvSpPr>
        <p:spPr>
          <a:xfrm>
            <a:off x="2176559" y="3104296"/>
            <a:ext cx="1629268" cy="2279073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2EFBD7A-3375-3C0B-4445-3BB57F71A50E}"/>
              </a:ext>
            </a:extLst>
          </p:cNvPr>
          <p:cNvCxnSpPr>
            <a:cxnSpLocks/>
            <a:endCxn id="9" idx="1"/>
          </p:cNvCxnSpPr>
          <p:nvPr/>
        </p:nvCxnSpPr>
        <p:spPr>
          <a:xfrm flipV="1">
            <a:off x="3805827" y="2830353"/>
            <a:ext cx="2893400" cy="5045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81C68CB-85ED-A01B-6468-2498230BB4BE}"/>
              </a:ext>
            </a:extLst>
          </p:cNvPr>
          <p:cNvSpPr txBox="1"/>
          <p:nvPr/>
        </p:nvSpPr>
        <p:spPr>
          <a:xfrm>
            <a:off x="6699227" y="2368688"/>
            <a:ext cx="5110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The two non intrusion-tolerant architectures are in the compromised state when the CCs survive the hurricane.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2751A1-B99F-B00F-DA68-38AEDC3CC3C3}"/>
              </a:ext>
            </a:extLst>
          </p:cNvPr>
          <p:cNvSpPr txBox="1"/>
          <p:nvPr/>
        </p:nvSpPr>
        <p:spPr>
          <a:xfrm>
            <a:off x="6699227" y="3334925"/>
            <a:ext cx="5110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When the CCs do not survive the hurricane, we get the non-operational state since the attacker have nothing to attack. Reminder: for Hawaii, both CCs go down together.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5B7DC588-DFCF-B438-0311-7D92FD4B429C}"/>
              </a:ext>
            </a:extLst>
          </p:cNvPr>
          <p:cNvSpPr txBox="1">
            <a:spLocks/>
          </p:cNvSpPr>
          <p:nvPr/>
        </p:nvSpPr>
        <p:spPr>
          <a:xfrm>
            <a:off x="8222088" y="752577"/>
            <a:ext cx="3716628" cy="12771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Control Center 1 (CC1): Honolulu</a:t>
            </a:r>
          </a:p>
          <a:p>
            <a:r>
              <a:rPr lang="en-US" sz="1400" dirty="0"/>
              <a:t>Control Center 2 (CC2): </a:t>
            </a:r>
            <a:r>
              <a:rPr lang="en-US" sz="1400" dirty="0" err="1"/>
              <a:t>Waiau</a:t>
            </a:r>
            <a:endParaRPr lang="en-US" sz="1400" dirty="0"/>
          </a:p>
          <a:p>
            <a:r>
              <a:rPr lang="en-US" sz="1400" dirty="0"/>
              <a:t>Data Center         (DC) : </a:t>
            </a:r>
            <a:r>
              <a:rPr lang="en-US" sz="1400" dirty="0" err="1"/>
              <a:t>DRFortress</a:t>
            </a:r>
            <a:endParaRPr lang="en-US" sz="1400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2D28655-7C15-6E19-D572-34B83539318B}"/>
              </a:ext>
            </a:extLst>
          </p:cNvPr>
          <p:cNvCxnSpPr>
            <a:cxnSpLocks/>
            <a:stCxn id="15" idx="3"/>
          </p:cNvCxnSpPr>
          <p:nvPr/>
        </p:nvCxnSpPr>
        <p:spPr>
          <a:xfrm flipV="1">
            <a:off x="3805827" y="3831591"/>
            <a:ext cx="2893400" cy="1671199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9AB0BE2E-CBBB-3CFA-09D9-E22F868787EF}"/>
              </a:ext>
            </a:extLst>
          </p:cNvPr>
          <p:cNvSpPr/>
          <p:nvPr/>
        </p:nvSpPr>
        <p:spPr>
          <a:xfrm>
            <a:off x="2176559" y="5378148"/>
            <a:ext cx="1629268" cy="249283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E7FB2A1B-635A-6DAB-F180-D0CD2D36AC40}"/>
              </a:ext>
            </a:extLst>
          </p:cNvPr>
          <p:cNvSpPr/>
          <p:nvPr/>
        </p:nvSpPr>
        <p:spPr>
          <a:xfrm>
            <a:off x="3805826" y="3222106"/>
            <a:ext cx="2485395" cy="2405324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3627ADC-2D00-E7B9-9213-A3B01DC1F5A3}"/>
              </a:ext>
            </a:extLst>
          </p:cNvPr>
          <p:cNvCxnSpPr>
            <a:cxnSpLocks/>
          </p:cNvCxnSpPr>
          <p:nvPr/>
        </p:nvCxnSpPr>
        <p:spPr>
          <a:xfrm>
            <a:off x="6291221" y="4787623"/>
            <a:ext cx="434444" cy="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04E8BB79-F3A3-3C7B-159F-AC5BCC78617D}"/>
              </a:ext>
            </a:extLst>
          </p:cNvPr>
          <p:cNvSpPr txBox="1"/>
          <p:nvPr/>
        </p:nvSpPr>
        <p:spPr>
          <a:xfrm>
            <a:off x="6670076" y="4539246"/>
            <a:ext cx="5062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Same as before. </a:t>
            </a:r>
          </a:p>
          <a:p>
            <a:r>
              <a:rPr lang="en-US" dirty="0">
                <a:solidFill>
                  <a:schemeClr val="bg1"/>
                </a:solidFill>
              </a:rPr>
              <a:t>(These are intrusion tolerant configurations)</a:t>
            </a:r>
          </a:p>
        </p:txBody>
      </p:sp>
    </p:spTree>
    <p:extLst>
      <p:ext uri="{BB962C8B-B14F-4D97-AF65-F5344CB8AC3E}">
        <p14:creationId xmlns:p14="http://schemas.microsoft.com/office/powerpoint/2010/main" val="3612207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9" grpId="0"/>
      <p:bldP spid="9" grpId="1"/>
      <p:bldP spid="11" grpId="0"/>
      <p:bldP spid="11" grpId="1"/>
      <p:bldP spid="15" grpId="0" animBg="1"/>
      <p:bldP spid="15" grpId="1" animBg="1"/>
      <p:bldP spid="24" grpId="0" animBg="1"/>
      <p:bldP spid="24" grpId="1" animBg="1"/>
      <p:bldP spid="27" grpId="0"/>
      <p:bldP spid="27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0AD4D74-D44B-17FA-F4EE-6B307A456B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92118-8E9A-DB99-4A70-2C8AEA068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2064"/>
            <a:ext cx="10744200" cy="1178624"/>
          </a:xfrm>
        </p:spPr>
        <p:txBody>
          <a:bodyPr/>
          <a:lstStyle/>
          <a:p>
            <a:r>
              <a:rPr lang="en-US" dirty="0"/>
              <a:t>Worst-case (Florida)</a:t>
            </a:r>
          </a:p>
        </p:txBody>
      </p:sp>
      <p:pic>
        <p:nvPicPr>
          <p:cNvPr id="6" name="Content Placeholder 5" descr="A graph of different colored bars&#10;&#10;Description automatically generated with medium confidence">
            <a:extLst>
              <a:ext uri="{FF2B5EF4-FFF2-40B4-BE49-F238E27FC236}">
                <a16:creationId xmlns:a16="http://schemas.microsoft.com/office/drawing/2014/main" id="{75EEA69B-93EB-BE2F-68DE-0DC5C84204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16050" y="1825625"/>
            <a:ext cx="7559900" cy="435133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05DBF1-4321-650D-BCCC-DE546CE1F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F101A-5762-A94D-B26B-936FC3619C3C}" type="slidenum">
              <a:rPr lang="en-US" smtClean="0"/>
              <a:pPr/>
              <a:t>24</a:t>
            </a:fld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926FC0E-1348-5987-E288-F719BA801827}"/>
              </a:ext>
            </a:extLst>
          </p:cNvPr>
          <p:cNvGrpSpPr/>
          <p:nvPr/>
        </p:nvGrpSpPr>
        <p:grpSpPr>
          <a:xfrm>
            <a:off x="3116774" y="3956253"/>
            <a:ext cx="36360" cy="1080"/>
            <a:chOff x="3116774" y="3956253"/>
            <a:chExt cx="36360" cy="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86AA5A9-466E-4E39-9AE3-B731378DD858}"/>
                    </a:ext>
                  </a:extLst>
                </p14:cNvPr>
                <p14:cNvContentPartPr/>
                <p14:nvPr/>
              </p14:nvContentPartPr>
              <p14:xfrm>
                <a:off x="3116774" y="3956973"/>
                <a:ext cx="360" cy="3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086AA5A9-466E-4E39-9AE3-B731378DD85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053774" y="3894333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3701D64D-BCBE-7738-381D-7761388AB343}"/>
                    </a:ext>
                  </a:extLst>
                </p14:cNvPr>
                <p14:cNvContentPartPr/>
                <p14:nvPr/>
              </p14:nvContentPartPr>
              <p14:xfrm>
                <a:off x="3152774" y="3956253"/>
                <a:ext cx="360" cy="3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3701D64D-BCBE-7738-381D-7761388AB34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089774" y="3893613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CA8F762-F991-0415-E52A-8C17D18A9403}"/>
              </a:ext>
            </a:extLst>
          </p:cNvPr>
          <p:cNvGrpSpPr/>
          <p:nvPr/>
        </p:nvGrpSpPr>
        <p:grpSpPr>
          <a:xfrm>
            <a:off x="3306134" y="6044973"/>
            <a:ext cx="15480" cy="53280"/>
            <a:chOff x="3306134" y="6044973"/>
            <a:chExt cx="15480" cy="5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2202A4F5-294E-FFB6-727F-40C376CC0B1B}"/>
                    </a:ext>
                  </a:extLst>
                </p14:cNvPr>
                <p14:cNvContentPartPr/>
                <p14:nvPr/>
              </p14:nvContentPartPr>
              <p14:xfrm>
                <a:off x="3310814" y="6097893"/>
                <a:ext cx="360" cy="3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2202A4F5-294E-FFB6-727F-40C376CC0B1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247814" y="6035253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1443D761-B5AA-57B9-8B1A-FF4AEC68EAD4}"/>
                    </a:ext>
                  </a:extLst>
                </p14:cNvPr>
                <p14:cNvContentPartPr/>
                <p14:nvPr/>
              </p14:nvContentPartPr>
              <p14:xfrm>
                <a:off x="3306134" y="6062613"/>
                <a:ext cx="360" cy="3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1443D761-B5AA-57B9-8B1A-FF4AEC68EAD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243134" y="5999613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12F081AF-740A-16CE-6716-2273DA6C6C28}"/>
                    </a:ext>
                  </a:extLst>
                </p14:cNvPr>
                <p14:cNvContentPartPr/>
                <p14:nvPr/>
              </p14:nvContentPartPr>
              <p14:xfrm>
                <a:off x="3321254" y="6044973"/>
                <a:ext cx="360" cy="3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12F081AF-740A-16CE-6716-2273DA6C6C2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258614" y="5982333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91140184-E6DC-0A49-5161-3F947B234648}"/>
                  </a:ext>
                </a:extLst>
              </p14:cNvPr>
              <p14:cNvContentPartPr/>
              <p14:nvPr/>
            </p14:nvContentPartPr>
            <p14:xfrm>
              <a:off x="6511934" y="6089613"/>
              <a:ext cx="48600" cy="262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91140184-E6DC-0A49-5161-3F947B23464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449294" y="6026973"/>
                <a:ext cx="17424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5966A36A-A383-CD97-5A9A-16C680C1A134}"/>
                  </a:ext>
                </a:extLst>
              </p14:cNvPr>
              <p14:cNvContentPartPr/>
              <p14:nvPr/>
            </p14:nvContentPartPr>
            <p14:xfrm>
              <a:off x="6607694" y="6060813"/>
              <a:ext cx="360" cy="36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5966A36A-A383-CD97-5A9A-16C680C1A13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545054" y="5998173"/>
                <a:ext cx="126000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5991A257-98EB-FEE4-1024-B606B45A073C}"/>
                  </a:ext>
                </a:extLst>
              </p14:cNvPr>
              <p14:cNvContentPartPr/>
              <p14:nvPr/>
            </p14:nvContentPartPr>
            <p14:xfrm>
              <a:off x="7041494" y="3942933"/>
              <a:ext cx="73440" cy="126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5991A257-98EB-FEE4-1024-B606B45A073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978494" y="3880293"/>
                <a:ext cx="199080" cy="138240"/>
              </a:xfrm>
              <a:prstGeom prst="rect">
                <a:avLst/>
              </a:prstGeom>
            </p:spPr>
          </p:pic>
        </mc:Fallback>
      </mc:AlternateContent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030BAAEF-D183-9A17-0961-EAEAF771F20D}"/>
              </a:ext>
            </a:extLst>
          </p:cNvPr>
          <p:cNvSpPr txBox="1">
            <a:spLocks/>
          </p:cNvSpPr>
          <p:nvPr/>
        </p:nvSpPr>
        <p:spPr>
          <a:xfrm>
            <a:off x="8049297" y="548514"/>
            <a:ext cx="4076162" cy="12771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Control Center 1 (CC1): Palm Beach </a:t>
            </a:r>
          </a:p>
          <a:p>
            <a:r>
              <a:rPr lang="en-US" sz="1400" dirty="0"/>
              <a:t>Control Center 2 (CC2): Port Orange </a:t>
            </a:r>
          </a:p>
          <a:p>
            <a:r>
              <a:rPr lang="en-US" sz="1400" dirty="0"/>
              <a:t>Data Center         (DC) : Jacksonville </a:t>
            </a:r>
            <a:r>
              <a:rPr lang="en-US" sz="1400" dirty="0" err="1"/>
              <a:t>Tierpoint</a:t>
            </a:r>
            <a:endParaRPr lang="en-US" sz="1400" dirty="0"/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336D7B27-8135-6311-D2F1-829129949ADC}"/>
              </a:ext>
            </a:extLst>
          </p:cNvPr>
          <p:cNvSpPr/>
          <p:nvPr/>
        </p:nvSpPr>
        <p:spPr>
          <a:xfrm>
            <a:off x="3006156" y="1957525"/>
            <a:ext cx="2824374" cy="1817540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1F3691A-62CD-EF8B-DA3C-0D32368C5D06}"/>
              </a:ext>
            </a:extLst>
          </p:cNvPr>
          <p:cNvCxnSpPr>
            <a:cxnSpLocks/>
          </p:cNvCxnSpPr>
          <p:nvPr/>
        </p:nvCxnSpPr>
        <p:spPr>
          <a:xfrm flipH="1" flipV="1">
            <a:off x="2651987" y="1772707"/>
            <a:ext cx="437968" cy="287924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C4E4F1A7-153F-AC64-408E-0C93DBE82C33}"/>
              </a:ext>
            </a:extLst>
          </p:cNvPr>
          <p:cNvSpPr txBox="1"/>
          <p:nvPr/>
        </p:nvSpPr>
        <p:spPr>
          <a:xfrm>
            <a:off x="211846" y="1197204"/>
            <a:ext cx="3151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100% ‘all good’ (green) state even with the hurricane?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3D8950A-E6EC-5B3A-459D-A4DFEA646D15}"/>
              </a:ext>
            </a:extLst>
          </p:cNvPr>
          <p:cNvSpPr txBox="1"/>
          <p:nvPr/>
        </p:nvSpPr>
        <p:spPr>
          <a:xfrm>
            <a:off x="316617" y="1913673"/>
            <a:ext cx="20681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FPL invested in a Category-5-hurricane-resilient control center at Palm Beach. So, the investment pays off!</a:t>
            </a:r>
          </a:p>
          <a:p>
            <a:r>
              <a:rPr lang="en-US" dirty="0">
                <a:solidFill>
                  <a:schemeClr val="bg1"/>
                </a:solidFill>
              </a:rPr>
              <a:t>  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16BA8F24-5C9A-0FAB-54D5-CA39381B0AA1}"/>
              </a:ext>
            </a:extLst>
          </p:cNvPr>
          <p:cNvSpPr/>
          <p:nvPr/>
        </p:nvSpPr>
        <p:spPr>
          <a:xfrm>
            <a:off x="6869311" y="1892632"/>
            <a:ext cx="1118578" cy="1915363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4A6FF64-4FB7-8FEF-F32D-483784C22E46}"/>
              </a:ext>
            </a:extLst>
          </p:cNvPr>
          <p:cNvCxnSpPr>
            <a:cxnSpLocks/>
          </p:cNvCxnSpPr>
          <p:nvPr/>
        </p:nvCxnSpPr>
        <p:spPr>
          <a:xfrm>
            <a:off x="7987889" y="2137905"/>
            <a:ext cx="1888061" cy="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1EEC2EBF-B8C4-F147-1C90-481FD23F68B8}"/>
              </a:ext>
            </a:extLst>
          </p:cNvPr>
          <p:cNvSpPr txBox="1"/>
          <p:nvPr/>
        </p:nvSpPr>
        <p:spPr>
          <a:xfrm>
            <a:off x="9821567" y="1875047"/>
            <a:ext cx="23038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We still have cyberattacks (intrusions) to worry about in these two configurations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D1FFFA16-5278-1A88-7BA9-D5016FDDF71B}"/>
              </a:ext>
            </a:extLst>
          </p:cNvPr>
          <p:cNvSpPr/>
          <p:nvPr/>
        </p:nvSpPr>
        <p:spPr>
          <a:xfrm>
            <a:off x="7987889" y="1875046"/>
            <a:ext cx="1598070" cy="1969297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ADC4AE0-4E77-BA21-C71A-C0C5FF9EF6DB}"/>
              </a:ext>
            </a:extLst>
          </p:cNvPr>
          <p:cNvSpPr txBox="1"/>
          <p:nvPr/>
        </p:nvSpPr>
        <p:spPr>
          <a:xfrm>
            <a:off x="9854128" y="3357716"/>
            <a:ext cx="23031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We are good here because of the hurricane-resistant CC1 and the intrusion tolerant configurations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4A944B5-FA59-0CA4-C725-3F875FBCE8C2}"/>
              </a:ext>
            </a:extLst>
          </p:cNvPr>
          <p:cNvCxnSpPr>
            <a:cxnSpLocks/>
          </p:cNvCxnSpPr>
          <p:nvPr/>
        </p:nvCxnSpPr>
        <p:spPr>
          <a:xfrm>
            <a:off x="9590765" y="3394165"/>
            <a:ext cx="285185" cy="11146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823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29" grpId="0"/>
      <p:bldP spid="29" grpId="1"/>
      <p:bldP spid="32" grpId="0"/>
      <p:bldP spid="32" grpId="1"/>
      <p:bldP spid="33" grpId="0" animBg="1"/>
      <p:bldP spid="33" grpId="1" animBg="1"/>
      <p:bldP spid="36" grpId="0"/>
      <p:bldP spid="36" grpId="1"/>
      <p:bldP spid="37" grpId="0" animBg="1"/>
      <p:bldP spid="37" grpId="1" animBg="1"/>
      <p:bldP spid="38" grpId="0"/>
      <p:bldP spid="38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5147550-4468-51AC-21B2-A0360D081F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EF1CF-CC2C-4C0A-DA0A-D25A30337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2064"/>
            <a:ext cx="10744200" cy="1178624"/>
          </a:xfrm>
        </p:spPr>
        <p:txBody>
          <a:bodyPr/>
          <a:lstStyle/>
          <a:p>
            <a:r>
              <a:rPr lang="en-US" dirty="0"/>
              <a:t>Worst-case (Florida)</a:t>
            </a:r>
          </a:p>
        </p:txBody>
      </p:sp>
      <p:pic>
        <p:nvPicPr>
          <p:cNvPr id="6" name="Content Placeholder 5" descr="A graph of different colored bars&#10;&#10;Description automatically generated with medium confidence">
            <a:extLst>
              <a:ext uri="{FF2B5EF4-FFF2-40B4-BE49-F238E27FC236}">
                <a16:creationId xmlns:a16="http://schemas.microsoft.com/office/drawing/2014/main" id="{5711E8C2-B4B9-632E-A8FF-1CF5262645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16050" y="1825625"/>
            <a:ext cx="7559900" cy="435133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D11FF6-723B-AB71-C853-14EAC1B52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F101A-5762-A94D-B26B-936FC3619C3C}" type="slidenum">
              <a:rPr lang="en-US" smtClean="0"/>
              <a:pPr/>
              <a:t>25</a:t>
            </a:fld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830376E-7799-0D5B-8B64-2A423D34AD61}"/>
              </a:ext>
            </a:extLst>
          </p:cNvPr>
          <p:cNvGrpSpPr/>
          <p:nvPr/>
        </p:nvGrpSpPr>
        <p:grpSpPr>
          <a:xfrm>
            <a:off x="3116774" y="3956253"/>
            <a:ext cx="36360" cy="1080"/>
            <a:chOff x="3116774" y="3956253"/>
            <a:chExt cx="36360" cy="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C4657FCE-B483-D48F-C7EC-72B5472FB6DC}"/>
                    </a:ext>
                  </a:extLst>
                </p14:cNvPr>
                <p14:cNvContentPartPr/>
                <p14:nvPr/>
              </p14:nvContentPartPr>
              <p14:xfrm>
                <a:off x="3116774" y="3956973"/>
                <a:ext cx="360" cy="3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C4657FCE-B483-D48F-C7EC-72B5472FB6D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053774" y="3893973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A57430DD-2C45-C759-041E-7CFD0D17D432}"/>
                    </a:ext>
                  </a:extLst>
                </p14:cNvPr>
                <p14:cNvContentPartPr/>
                <p14:nvPr/>
              </p14:nvContentPartPr>
              <p14:xfrm>
                <a:off x="3152774" y="3956253"/>
                <a:ext cx="360" cy="3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A57430DD-2C45-C759-041E-7CFD0D17D43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089774" y="3893253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8D30C8C-2D2E-E61A-C9FF-1136C16CD84A}"/>
              </a:ext>
            </a:extLst>
          </p:cNvPr>
          <p:cNvGrpSpPr/>
          <p:nvPr/>
        </p:nvGrpSpPr>
        <p:grpSpPr>
          <a:xfrm>
            <a:off x="3306134" y="6044973"/>
            <a:ext cx="15480" cy="53280"/>
            <a:chOff x="3306134" y="6044973"/>
            <a:chExt cx="15480" cy="5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BAB30B1C-DFAF-5F07-12BD-944C233E9FDB}"/>
                    </a:ext>
                  </a:extLst>
                </p14:cNvPr>
                <p14:cNvContentPartPr/>
                <p14:nvPr/>
              </p14:nvContentPartPr>
              <p14:xfrm>
                <a:off x="3310814" y="6097893"/>
                <a:ext cx="360" cy="3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BAB30B1C-DFAF-5F07-12BD-944C233E9FD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247814" y="6034893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E61D537F-7D57-3682-1F9A-7697A64A58E1}"/>
                    </a:ext>
                  </a:extLst>
                </p14:cNvPr>
                <p14:cNvContentPartPr/>
                <p14:nvPr/>
              </p14:nvContentPartPr>
              <p14:xfrm>
                <a:off x="3306134" y="6062613"/>
                <a:ext cx="360" cy="3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E61D537F-7D57-3682-1F9A-7697A64A58E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243134" y="5999613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35C9D48F-74C4-70B2-772F-86897F7D183D}"/>
                    </a:ext>
                  </a:extLst>
                </p14:cNvPr>
                <p14:cNvContentPartPr/>
                <p14:nvPr/>
              </p14:nvContentPartPr>
              <p14:xfrm>
                <a:off x="3321254" y="6044973"/>
                <a:ext cx="360" cy="3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35C9D48F-74C4-70B2-772F-86897F7D183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258254" y="5981973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328E768E-17C4-92AA-43EE-C2A41514EF24}"/>
                  </a:ext>
                </a:extLst>
              </p14:cNvPr>
              <p14:cNvContentPartPr/>
              <p14:nvPr/>
            </p14:nvContentPartPr>
            <p14:xfrm>
              <a:off x="6511934" y="6089613"/>
              <a:ext cx="48600" cy="262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328E768E-17C4-92AA-43EE-C2A41514EF2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448934" y="6026613"/>
                <a:ext cx="17424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B0D43C8E-8BAC-013E-DA3F-962CC112376A}"/>
                  </a:ext>
                </a:extLst>
              </p14:cNvPr>
              <p14:cNvContentPartPr/>
              <p14:nvPr/>
            </p14:nvContentPartPr>
            <p14:xfrm>
              <a:off x="6607694" y="6060813"/>
              <a:ext cx="360" cy="36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B0D43C8E-8BAC-013E-DA3F-962CC112376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544694" y="5997813"/>
                <a:ext cx="126000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84453532-2743-F9CC-AF41-0FDADC267CF8}"/>
                  </a:ext>
                </a:extLst>
              </p14:cNvPr>
              <p14:cNvContentPartPr/>
              <p14:nvPr/>
            </p14:nvContentPartPr>
            <p14:xfrm>
              <a:off x="7041494" y="3942933"/>
              <a:ext cx="73440" cy="126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84453532-2743-F9CC-AF41-0FDADC267CF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978494" y="3878080"/>
                <a:ext cx="199080" cy="141935"/>
              </a:xfrm>
              <a:prstGeom prst="rect">
                <a:avLst/>
              </a:prstGeom>
            </p:spPr>
          </p:pic>
        </mc:Fallback>
      </mc:AlternateContent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F7923DA2-A735-A465-AFD3-3A1EEF1488E9}"/>
              </a:ext>
            </a:extLst>
          </p:cNvPr>
          <p:cNvSpPr txBox="1">
            <a:spLocks/>
          </p:cNvSpPr>
          <p:nvPr/>
        </p:nvSpPr>
        <p:spPr>
          <a:xfrm>
            <a:off x="8049297" y="548514"/>
            <a:ext cx="4076162" cy="12771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Control Center 1 (CC1): Palm Beach </a:t>
            </a:r>
          </a:p>
          <a:p>
            <a:r>
              <a:rPr lang="en-US" sz="1400" dirty="0"/>
              <a:t>Control Center 2 (CC2): Port Orange </a:t>
            </a:r>
          </a:p>
          <a:p>
            <a:r>
              <a:rPr lang="en-US" sz="1400" dirty="0"/>
              <a:t>Data Center         (DC) : Jacksonville </a:t>
            </a:r>
            <a:r>
              <a:rPr lang="en-US" sz="1400" dirty="0" err="1"/>
              <a:t>Tierpoint</a:t>
            </a:r>
            <a:endParaRPr lang="en-US" sz="1400" dirty="0"/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86FF8FF1-7BDC-FF62-0E04-4015CA77475A}"/>
              </a:ext>
            </a:extLst>
          </p:cNvPr>
          <p:cNvSpPr/>
          <p:nvPr/>
        </p:nvSpPr>
        <p:spPr>
          <a:xfrm>
            <a:off x="2989944" y="4091550"/>
            <a:ext cx="2194100" cy="1650266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F6F4B793-3918-D416-897E-DB3F6CF13700}"/>
              </a:ext>
            </a:extLst>
          </p:cNvPr>
          <p:cNvCxnSpPr>
            <a:cxnSpLocks/>
          </p:cNvCxnSpPr>
          <p:nvPr/>
        </p:nvCxnSpPr>
        <p:spPr>
          <a:xfrm flipH="1" flipV="1">
            <a:off x="2316050" y="3715106"/>
            <a:ext cx="765084" cy="455654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15D965A4-0777-0516-E9AA-2670B964B6A2}"/>
              </a:ext>
            </a:extLst>
          </p:cNvPr>
          <p:cNvSpPr txBox="1"/>
          <p:nvPr/>
        </p:nvSpPr>
        <p:spPr>
          <a:xfrm>
            <a:off x="121950" y="1783226"/>
            <a:ext cx="22946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Even though CC1 survives the hurricane, the attacker isolates it. We can move to the back up in 2-2 and 6-6 (with delay) IF it survived the hurricane (58.5%).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682BDCFF-D63A-69B5-6470-E537A821D0ED}"/>
              </a:ext>
            </a:extLst>
          </p:cNvPr>
          <p:cNvSpPr/>
          <p:nvPr/>
        </p:nvSpPr>
        <p:spPr>
          <a:xfrm>
            <a:off x="5241524" y="4091550"/>
            <a:ext cx="515874" cy="1650266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162C1B2-199A-9632-A512-977DF8A705AA}"/>
              </a:ext>
            </a:extLst>
          </p:cNvPr>
          <p:cNvCxnSpPr>
            <a:cxnSpLocks/>
            <a:stCxn id="9" idx="1"/>
          </p:cNvCxnSpPr>
          <p:nvPr/>
        </p:nvCxnSpPr>
        <p:spPr>
          <a:xfrm flipH="1">
            <a:off x="1957589" y="4916683"/>
            <a:ext cx="3283935" cy="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EFBD8FC6-AFB4-2AA8-7605-289BA4644B50}"/>
              </a:ext>
            </a:extLst>
          </p:cNvPr>
          <p:cNvSpPr txBox="1"/>
          <p:nvPr/>
        </p:nvSpPr>
        <p:spPr>
          <a:xfrm>
            <a:off x="191996" y="4541487"/>
            <a:ext cx="20540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6+6+6 can still function when CC2 survives the hurricane (and CC1 is isolated). 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8D21C657-840A-E819-BB8E-D38C3DAA04BF}"/>
              </a:ext>
            </a:extLst>
          </p:cNvPr>
          <p:cNvSpPr/>
          <p:nvPr/>
        </p:nvSpPr>
        <p:spPr>
          <a:xfrm>
            <a:off x="6840812" y="4086109"/>
            <a:ext cx="1110686" cy="1650266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90742D2E-D18F-72C8-8D91-6DA3C18D6B7F}"/>
              </a:ext>
            </a:extLst>
          </p:cNvPr>
          <p:cNvCxnSpPr>
            <a:cxnSpLocks/>
            <a:stCxn id="35" idx="3"/>
          </p:cNvCxnSpPr>
          <p:nvPr/>
        </p:nvCxnSpPr>
        <p:spPr>
          <a:xfrm flipV="1">
            <a:off x="7951498" y="4896942"/>
            <a:ext cx="1924452" cy="1430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7C1E3991-0C7E-1FD4-C26F-26A9C45EE936}"/>
              </a:ext>
            </a:extLst>
          </p:cNvPr>
          <p:cNvSpPr txBox="1"/>
          <p:nvPr/>
        </p:nvSpPr>
        <p:spPr>
          <a:xfrm>
            <a:off x="9886149" y="4002429"/>
            <a:ext cx="22161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Unlike Hawaii, we do not get any red state for these. Since CC1 (Palm Beach) always survives the hurricane, the intrusion will get us.</a:t>
            </a: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E1A5DF23-5B37-0202-3ED1-A215FAC6881D}"/>
              </a:ext>
            </a:extLst>
          </p:cNvPr>
          <p:cNvSpPr/>
          <p:nvPr/>
        </p:nvSpPr>
        <p:spPr>
          <a:xfrm>
            <a:off x="7983725" y="4057530"/>
            <a:ext cx="1624541" cy="1678823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4DAC249A-FC41-4553-1326-DD5A802D28FC}"/>
              </a:ext>
            </a:extLst>
          </p:cNvPr>
          <p:cNvCxnSpPr>
            <a:cxnSpLocks/>
          </p:cNvCxnSpPr>
          <p:nvPr/>
        </p:nvCxnSpPr>
        <p:spPr>
          <a:xfrm flipV="1">
            <a:off x="9463327" y="2575775"/>
            <a:ext cx="422822" cy="150590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183C2A60-D6D9-49C6-AAEA-914860FBB9A5}"/>
              </a:ext>
            </a:extLst>
          </p:cNvPr>
          <p:cNvSpPr txBox="1"/>
          <p:nvPr/>
        </p:nvSpPr>
        <p:spPr>
          <a:xfrm>
            <a:off x="9886149" y="1969969"/>
            <a:ext cx="21298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These are intrusion tolerant. Other than that, same logic follows as in just Hurricane + Site Isolation scenario.</a:t>
            </a:r>
          </a:p>
        </p:txBody>
      </p:sp>
    </p:spTree>
    <p:extLst>
      <p:ext uri="{BB962C8B-B14F-4D97-AF65-F5344CB8AC3E}">
        <p14:creationId xmlns:p14="http://schemas.microsoft.com/office/powerpoint/2010/main" val="2444857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  <p:bldP spid="44" grpId="0"/>
      <p:bldP spid="44" grpId="1"/>
      <p:bldP spid="9" grpId="0" animBg="1"/>
      <p:bldP spid="9" grpId="1" animBg="1"/>
      <p:bldP spid="28" grpId="0"/>
      <p:bldP spid="28" grpId="1"/>
      <p:bldP spid="35" grpId="0" animBg="1"/>
      <p:bldP spid="35" grpId="1" animBg="1"/>
      <p:bldP spid="45" grpId="0"/>
      <p:bldP spid="45" grpId="1"/>
      <p:bldP spid="46" grpId="0" animBg="1"/>
      <p:bldP spid="46" grpId="1" animBg="1"/>
      <p:bldP spid="49" grpId="0"/>
      <p:bldP spid="49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6D0DBF7-E84C-37F5-1EDB-5376656A3B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5D9A77-D271-B9D1-540F-739053793C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Only configuration “6+6+6” is able to tolerate both server intrusion and site isolation attacks: it maintains a green operational state as long as the control centers survive the hurricane</a:t>
            </a:r>
          </a:p>
          <a:p>
            <a:r>
              <a:rPr lang="en-US" dirty="0"/>
              <a:t>Hurricane-resilient sites (such as Palm Beach) can help with the hurricane</a:t>
            </a:r>
          </a:p>
          <a:p>
            <a:pPr lvl="1"/>
            <a:r>
              <a:rPr lang="en-US" dirty="0"/>
              <a:t>But, this is not enough to withstand compound threats involving site isolation attacks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7C514F-55E6-955B-2ECF-B3F6095DB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12064"/>
            <a:ext cx="11179629" cy="1178624"/>
          </a:xfrm>
        </p:spPr>
        <p:txBody>
          <a:bodyPr/>
          <a:lstStyle/>
          <a:p>
            <a:r>
              <a:rPr lang="en-US" dirty="0"/>
              <a:t>Takeaways from Worst-case results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101FE4-53CB-6BA7-3DFA-08AE35C43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F101A-5762-A94D-B26B-936FC3619C3C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513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8BFAEF4-6C26-7B98-6B86-042828A227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EE7A4-8261-8EAB-E28F-7FA0DC8BD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2064"/>
            <a:ext cx="10744200" cy="1178624"/>
          </a:xfrm>
        </p:spPr>
        <p:txBody>
          <a:bodyPr/>
          <a:lstStyle/>
          <a:p>
            <a:r>
              <a:rPr lang="en-US" dirty="0"/>
              <a:t>Random (Hawaii)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21744D5-3CB2-E2B3-7F20-9C25349BD1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Hurricane + Server Intrusion + Site Isolation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5000D2-29C1-E032-0376-B29AE8ACE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F101A-5762-A94D-B26B-936FC3619C3C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11" name="Picture 10" descr="A graph showing percentages&#10;&#10;Description automatically generated">
            <a:extLst>
              <a:ext uri="{FF2B5EF4-FFF2-40B4-BE49-F238E27FC236}">
                <a16:creationId xmlns:a16="http://schemas.microsoft.com/office/drawing/2014/main" id="{332C5ABB-5AD2-3335-BD58-30CE145D67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0854" y="2790680"/>
            <a:ext cx="4584412" cy="242122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86A54B0-7287-9616-9923-47891A8436FC}"/>
              </a:ext>
            </a:extLst>
          </p:cNvPr>
          <p:cNvSpPr txBox="1"/>
          <p:nvPr/>
        </p:nvSpPr>
        <p:spPr>
          <a:xfrm>
            <a:off x="1805918" y="5507382"/>
            <a:ext cx="3597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Worst-Case Attack Model 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(for comparison)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90986B-E6D6-2E79-019C-23EF042221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3831" y="2790680"/>
            <a:ext cx="4508720" cy="242122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655C600-0448-D469-57E5-BEB12DA4E4D2}"/>
              </a:ext>
            </a:extLst>
          </p:cNvPr>
          <p:cNvSpPr txBox="1"/>
          <p:nvPr/>
        </p:nvSpPr>
        <p:spPr>
          <a:xfrm>
            <a:off x="7437307" y="5509770"/>
            <a:ext cx="3597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Uniformly Random Attack Model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DA192EF4-90B1-952C-A1BD-B0801C951964}"/>
              </a:ext>
            </a:extLst>
          </p:cNvPr>
          <p:cNvSpPr/>
          <p:nvPr/>
        </p:nvSpPr>
        <p:spPr>
          <a:xfrm>
            <a:off x="4112500" y="2807234"/>
            <a:ext cx="749275" cy="2404674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A685E3F1-46FA-9592-A798-404FAD32030F}"/>
              </a:ext>
            </a:extLst>
          </p:cNvPr>
          <p:cNvSpPr/>
          <p:nvPr/>
        </p:nvSpPr>
        <p:spPr>
          <a:xfrm>
            <a:off x="9607562" y="2821182"/>
            <a:ext cx="749275" cy="2404674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C5FE021-57BC-DC44-25B1-C12F5926D3A8}"/>
              </a:ext>
            </a:extLst>
          </p:cNvPr>
          <p:cNvSpPr txBox="1"/>
          <p:nvPr/>
        </p:nvSpPr>
        <p:spPr>
          <a:xfrm>
            <a:off x="9514527" y="284472"/>
            <a:ext cx="212250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 the random model, the attacker can target the back up CC. We are still in the green state in that situation. 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4F1D007-810B-D230-E99F-DD8850A16149}"/>
              </a:ext>
            </a:extLst>
          </p:cNvPr>
          <p:cNvCxnSpPr>
            <a:cxnSpLocks/>
          </p:cNvCxnSpPr>
          <p:nvPr/>
        </p:nvCxnSpPr>
        <p:spPr>
          <a:xfrm flipV="1">
            <a:off x="10002588" y="2315797"/>
            <a:ext cx="0" cy="519734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6990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29F02B2-8B6A-E716-A08F-7C60AFC43E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F6930-4D28-D5F0-9688-2EB22FAEC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2064"/>
            <a:ext cx="10744200" cy="1178624"/>
          </a:xfrm>
        </p:spPr>
        <p:txBody>
          <a:bodyPr/>
          <a:lstStyle/>
          <a:p>
            <a:r>
              <a:rPr lang="en-US" dirty="0"/>
              <a:t>Random (Florida)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C9CA5C8-C6E4-E3D6-1A1E-0293622849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Hurricane + Server Intrusion + Site Isolation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B89E91-6A7B-0CC6-55C4-10B3F1F5F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F101A-5762-A94D-B26B-936FC3619C3C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24B88C-E233-9245-4713-0506C77C9E2B}"/>
              </a:ext>
            </a:extLst>
          </p:cNvPr>
          <p:cNvSpPr txBox="1"/>
          <p:nvPr/>
        </p:nvSpPr>
        <p:spPr>
          <a:xfrm>
            <a:off x="9603141" y="617421"/>
            <a:ext cx="23030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 worst-case, the attacker always attacked the primary CC.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In random, it can be either one.</a:t>
            </a:r>
          </a:p>
        </p:txBody>
      </p:sp>
      <p:pic>
        <p:nvPicPr>
          <p:cNvPr id="11" name="Picture 10" descr="A graph showing the number of people in different colors&#10;&#10;Description automatically generated with medium confidence">
            <a:extLst>
              <a:ext uri="{FF2B5EF4-FFF2-40B4-BE49-F238E27FC236}">
                <a16:creationId xmlns:a16="http://schemas.microsoft.com/office/drawing/2014/main" id="{FDAD5038-94E7-6089-143B-3458931629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7253" y="2783694"/>
            <a:ext cx="4866694" cy="2606401"/>
          </a:xfrm>
          <a:prstGeom prst="rect">
            <a:avLst/>
          </a:prstGeom>
        </p:spPr>
      </p:pic>
      <p:pic>
        <p:nvPicPr>
          <p:cNvPr id="13" name="Picture 12" descr="A graph showing percentages of a number&#10;&#10;Description automatically generated with medium confidence">
            <a:extLst>
              <a:ext uri="{FF2B5EF4-FFF2-40B4-BE49-F238E27FC236}">
                <a16:creationId xmlns:a16="http://schemas.microsoft.com/office/drawing/2014/main" id="{8D1AA928-E122-4F52-01A4-00A16F8ADA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789" y="2783694"/>
            <a:ext cx="4840461" cy="260640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0A48316-BEB0-9FD0-1268-54A3486CDDFF}"/>
              </a:ext>
            </a:extLst>
          </p:cNvPr>
          <p:cNvSpPr txBox="1"/>
          <p:nvPr/>
        </p:nvSpPr>
        <p:spPr>
          <a:xfrm>
            <a:off x="1805918" y="5507382"/>
            <a:ext cx="3597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Worst-Case Attack Model 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(for comparison)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F68802F-CBFE-7B3B-7D4A-BC155702FEE8}"/>
              </a:ext>
            </a:extLst>
          </p:cNvPr>
          <p:cNvSpPr txBox="1"/>
          <p:nvPr/>
        </p:nvSpPr>
        <p:spPr>
          <a:xfrm>
            <a:off x="7437307" y="5509770"/>
            <a:ext cx="3597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Uniformly Random Attack Model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A5B002A1-C139-5E57-0E19-C5E07AA9CFD5}"/>
              </a:ext>
            </a:extLst>
          </p:cNvPr>
          <p:cNvSpPr/>
          <p:nvPr/>
        </p:nvSpPr>
        <p:spPr>
          <a:xfrm>
            <a:off x="2571745" y="2886724"/>
            <a:ext cx="751004" cy="2322779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864E8746-F35A-C0C9-D6C9-17BF1F2677EC}"/>
              </a:ext>
            </a:extLst>
          </p:cNvPr>
          <p:cNvSpPr/>
          <p:nvPr/>
        </p:nvSpPr>
        <p:spPr>
          <a:xfrm>
            <a:off x="7778949" y="2886724"/>
            <a:ext cx="751004" cy="2322779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BE43F71-1C1D-3361-9D03-9CF70080FE13}"/>
              </a:ext>
            </a:extLst>
          </p:cNvPr>
          <p:cNvCxnSpPr>
            <a:cxnSpLocks/>
          </p:cNvCxnSpPr>
          <p:nvPr/>
        </p:nvCxnSpPr>
        <p:spPr>
          <a:xfrm flipV="1">
            <a:off x="8480281" y="1886755"/>
            <a:ext cx="1122860" cy="102955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1372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 animBg="1"/>
      <p:bldP spid="1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79D41A6-6EE3-AA8E-8925-9CC23E7878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1180E-EC12-4DF8-FE94-5701CEF26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2064"/>
            <a:ext cx="10744200" cy="1178624"/>
          </a:xfrm>
        </p:spPr>
        <p:txBody>
          <a:bodyPr/>
          <a:lstStyle/>
          <a:p>
            <a:r>
              <a:rPr lang="en-US" dirty="0"/>
              <a:t>Random (Florida)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DE12FF8-F6DF-7B66-F540-6FCFEC38C7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Hurricane + Server Intrusion + Site Isolation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5D9364-F369-31FE-6338-72F93A9D8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F101A-5762-A94D-B26B-936FC3619C3C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11" name="Picture 10" descr="A graph showing the number of people in different colors&#10;&#10;Description automatically generated with medium confidence">
            <a:extLst>
              <a:ext uri="{FF2B5EF4-FFF2-40B4-BE49-F238E27FC236}">
                <a16:creationId xmlns:a16="http://schemas.microsoft.com/office/drawing/2014/main" id="{DA64DE81-97B5-EA63-883B-6F2D774235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7253" y="2783694"/>
            <a:ext cx="4866694" cy="2606401"/>
          </a:xfrm>
          <a:prstGeom prst="rect">
            <a:avLst/>
          </a:prstGeom>
        </p:spPr>
      </p:pic>
      <p:pic>
        <p:nvPicPr>
          <p:cNvPr id="13" name="Picture 12" descr="A graph showing percentages of a number&#10;&#10;Description automatically generated with medium confidence">
            <a:extLst>
              <a:ext uri="{FF2B5EF4-FFF2-40B4-BE49-F238E27FC236}">
                <a16:creationId xmlns:a16="http://schemas.microsoft.com/office/drawing/2014/main" id="{E7F057DE-A1F1-E3AF-C879-8A5BA5F668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789" y="2783694"/>
            <a:ext cx="4840461" cy="260640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23D414D-5B41-936C-09C9-40B62F098E74}"/>
              </a:ext>
            </a:extLst>
          </p:cNvPr>
          <p:cNvSpPr txBox="1"/>
          <p:nvPr/>
        </p:nvSpPr>
        <p:spPr>
          <a:xfrm>
            <a:off x="1805918" y="5507382"/>
            <a:ext cx="3597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Worst-Case Attack Model 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(for comparison)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1612C17-2FB6-E510-9666-7B58D4D9BED1}"/>
              </a:ext>
            </a:extLst>
          </p:cNvPr>
          <p:cNvSpPr txBox="1"/>
          <p:nvPr/>
        </p:nvSpPr>
        <p:spPr>
          <a:xfrm>
            <a:off x="7437307" y="5509770"/>
            <a:ext cx="3597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Uniformly Random Attack Model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A580A0C-96D5-12FE-A007-97F161173F94}"/>
              </a:ext>
            </a:extLst>
          </p:cNvPr>
          <p:cNvSpPr/>
          <p:nvPr/>
        </p:nvSpPr>
        <p:spPr>
          <a:xfrm>
            <a:off x="4127826" y="2806964"/>
            <a:ext cx="740388" cy="2383222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12B450B1-8F53-1302-D33E-B856855C89DC}"/>
              </a:ext>
            </a:extLst>
          </p:cNvPr>
          <p:cNvSpPr/>
          <p:nvPr/>
        </p:nvSpPr>
        <p:spPr>
          <a:xfrm>
            <a:off x="9341623" y="2828686"/>
            <a:ext cx="740388" cy="2383222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29B4B6A-4C0C-73AB-346B-370CF3FD0BD6}"/>
              </a:ext>
            </a:extLst>
          </p:cNvPr>
          <p:cNvCxnSpPr>
            <a:cxnSpLocks/>
          </p:cNvCxnSpPr>
          <p:nvPr/>
        </p:nvCxnSpPr>
        <p:spPr>
          <a:xfrm flipV="1">
            <a:off x="9711817" y="2398276"/>
            <a:ext cx="198476" cy="43041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367F6E3F-EE48-76F1-984F-E85DCFBDFE8E}"/>
              </a:ext>
            </a:extLst>
          </p:cNvPr>
          <p:cNvSpPr txBox="1"/>
          <p:nvPr/>
        </p:nvSpPr>
        <p:spPr>
          <a:xfrm>
            <a:off x="9596510" y="643950"/>
            <a:ext cx="21901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Similar to Hawaii, the attacker can attack the back up.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But, the percentage of red is different?</a:t>
            </a:r>
          </a:p>
        </p:txBody>
      </p:sp>
    </p:spTree>
    <p:extLst>
      <p:ext uri="{BB962C8B-B14F-4D97-AF65-F5344CB8AC3E}">
        <p14:creationId xmlns:p14="http://schemas.microsoft.com/office/powerpoint/2010/main" val="256222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B905C41-9FB1-BE69-FFB4-F076522059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6899D0-91C2-B669-4925-84E153F15A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During the 2021 Multi-State Information Sharing and Analysis Center annual exercises, 10 scenarios involved planning for the dual impact of a cyberattack and a natural disaster </a:t>
            </a:r>
            <a:r>
              <a:rPr lang="en-US" sz="2200" dirty="0"/>
              <a:t>[JB21]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DB7775-A953-5AA1-F94D-556B96721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emerging trend of such sophisticated attacks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887C82-5960-BAB0-B32D-EF4F5072B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F101A-5762-A94D-B26B-936FC3619C3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B770A0-E734-AD42-863B-6F67FCB61857}"/>
              </a:ext>
            </a:extLst>
          </p:cNvPr>
          <p:cNvSpPr txBox="1"/>
          <p:nvPr/>
        </p:nvSpPr>
        <p:spPr>
          <a:xfrm>
            <a:off x="2147750" y="6066603"/>
            <a:ext cx="96338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[JB21] “Natural disasters can set the stage for cyberattacks,” </a:t>
            </a:r>
            <a:r>
              <a:rPr lang="en-US" sz="10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https://www.securityinfowatch.com/cybersecurity/news/21244746/natural-disasters-can-set-the-stage-</a:t>
            </a:r>
            <a:r>
              <a:rPr lang="en-US" sz="1000" dirty="0">
                <a:solidFill>
                  <a:schemeClr val="bg1"/>
                </a:solidFill>
              </a:rPr>
              <a:t>for-	cyberattacks, November 2021, retrieved August 16, 2024.</a:t>
            </a:r>
          </a:p>
          <a:p>
            <a:endParaRPr lang="en-US" sz="1000" dirty="0">
              <a:solidFill>
                <a:schemeClr val="bg1"/>
              </a:solidFill>
            </a:endParaRPr>
          </a:p>
          <a:p>
            <a:endParaRPr lang="en-US" sz="1000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7BD751D-96E6-C2B8-E1FB-663429576073}"/>
              </a:ext>
            </a:extLst>
          </p:cNvPr>
          <p:cNvCxnSpPr>
            <a:cxnSpLocks/>
          </p:cNvCxnSpPr>
          <p:nvPr/>
        </p:nvCxnSpPr>
        <p:spPr>
          <a:xfrm>
            <a:off x="2039815" y="5908431"/>
            <a:ext cx="0" cy="949569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8731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4F36792-75D2-0071-72AA-365D50C910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13FD2-3A27-CE13-37CC-1A9605155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2064"/>
            <a:ext cx="10744200" cy="1178624"/>
          </a:xfrm>
        </p:spPr>
        <p:txBody>
          <a:bodyPr/>
          <a:lstStyle/>
          <a:p>
            <a:r>
              <a:rPr lang="en-US" dirty="0"/>
              <a:t>Random (Florida)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D0D038E-E7B3-3CE4-F5EC-47E524FAE3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Hurricane + Server Intrusion + Site Isolation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AC4454-B865-14B2-755D-65BCD7CA8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F101A-5762-A94D-B26B-936FC3619C3C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11" name="Picture 10" descr="A graph showing the number of people in different colors&#10;&#10;Description automatically generated with medium confidence">
            <a:extLst>
              <a:ext uri="{FF2B5EF4-FFF2-40B4-BE49-F238E27FC236}">
                <a16:creationId xmlns:a16="http://schemas.microsoft.com/office/drawing/2014/main" id="{5D06BE89-78A4-136D-79CD-C1B8B71505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7253" y="2783694"/>
            <a:ext cx="4866694" cy="2606401"/>
          </a:xfrm>
          <a:prstGeom prst="rect">
            <a:avLst/>
          </a:prstGeom>
        </p:spPr>
      </p:pic>
      <p:pic>
        <p:nvPicPr>
          <p:cNvPr id="13" name="Picture 12" descr="A graph showing percentages of a number&#10;&#10;Description automatically generated with medium confidence">
            <a:extLst>
              <a:ext uri="{FF2B5EF4-FFF2-40B4-BE49-F238E27FC236}">
                <a16:creationId xmlns:a16="http://schemas.microsoft.com/office/drawing/2014/main" id="{8457CEE8-8A10-A7DF-B1F1-34E5B35356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789" y="2783694"/>
            <a:ext cx="4840461" cy="260640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4F3D56B-CF27-2B0B-FE57-82F51FA1C538}"/>
              </a:ext>
            </a:extLst>
          </p:cNvPr>
          <p:cNvSpPr txBox="1"/>
          <p:nvPr/>
        </p:nvSpPr>
        <p:spPr>
          <a:xfrm>
            <a:off x="1805918" y="5507382"/>
            <a:ext cx="3597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Worst-Case Attack Model 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(for comparison)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1BBC7F7-E761-8BB6-0869-D94B6860D1C4}"/>
              </a:ext>
            </a:extLst>
          </p:cNvPr>
          <p:cNvSpPr txBox="1"/>
          <p:nvPr/>
        </p:nvSpPr>
        <p:spPr>
          <a:xfrm>
            <a:off x="7437307" y="5509770"/>
            <a:ext cx="3597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Uniformly Random Attack Model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2692968-B794-C093-0C63-31A03626C0B2}"/>
              </a:ext>
            </a:extLst>
          </p:cNvPr>
          <p:cNvSpPr txBox="1"/>
          <p:nvPr/>
        </p:nvSpPr>
        <p:spPr>
          <a:xfrm>
            <a:off x="9400405" y="585327"/>
            <a:ext cx="23089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The values are different. In Hawaii, the two CCs went down together. In Florida, that is not always the case.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703B9F0-BEAD-0BD3-76D2-6BEC02A3F81A}"/>
              </a:ext>
            </a:extLst>
          </p:cNvPr>
          <p:cNvSpPr/>
          <p:nvPr/>
        </p:nvSpPr>
        <p:spPr>
          <a:xfrm>
            <a:off x="9324451" y="2806964"/>
            <a:ext cx="1532439" cy="2404944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925FA562-4D73-B71F-1597-2A7D760BFC2A}"/>
              </a:ext>
            </a:extLst>
          </p:cNvPr>
          <p:cNvSpPr/>
          <p:nvPr/>
        </p:nvSpPr>
        <p:spPr>
          <a:xfrm>
            <a:off x="4125679" y="2798822"/>
            <a:ext cx="1532439" cy="2404944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5AF0A73-2B03-8825-9C34-F4683068186E}"/>
              </a:ext>
            </a:extLst>
          </p:cNvPr>
          <p:cNvCxnSpPr>
            <a:cxnSpLocks/>
          </p:cNvCxnSpPr>
          <p:nvPr/>
        </p:nvCxnSpPr>
        <p:spPr>
          <a:xfrm flipV="1">
            <a:off x="10090670" y="2339653"/>
            <a:ext cx="0" cy="46731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8668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7" grpId="0" animBg="1"/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58E821A-12F7-2FE7-1AA9-7DED35B444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6C9B6-7C98-5E33-B8C9-1AA7D1BED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2064"/>
            <a:ext cx="10744200" cy="1178624"/>
          </a:xfrm>
        </p:spPr>
        <p:txBody>
          <a:bodyPr/>
          <a:lstStyle/>
          <a:p>
            <a:r>
              <a:rPr lang="en-US" dirty="0"/>
              <a:t>Random (Florida)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1C27726-C0BC-7949-57C2-BBE1ED2EDA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Hurricane + Server Intrusion + Site Isolation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C52B88-80AC-5923-22EA-B9E96540B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F101A-5762-A94D-B26B-936FC3619C3C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11" name="Picture 10" descr="A graph showing the number of people in different colors&#10;&#10;Description automatically generated with medium confidence">
            <a:extLst>
              <a:ext uri="{FF2B5EF4-FFF2-40B4-BE49-F238E27FC236}">
                <a16:creationId xmlns:a16="http://schemas.microsoft.com/office/drawing/2014/main" id="{15A6CB10-4A81-49CF-06E0-71613DFF8C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7253" y="2783694"/>
            <a:ext cx="4866694" cy="2606401"/>
          </a:xfrm>
          <a:prstGeom prst="rect">
            <a:avLst/>
          </a:prstGeom>
        </p:spPr>
      </p:pic>
      <p:pic>
        <p:nvPicPr>
          <p:cNvPr id="13" name="Picture 12" descr="A graph showing percentages of a number&#10;&#10;Description automatically generated with medium confidence">
            <a:extLst>
              <a:ext uri="{FF2B5EF4-FFF2-40B4-BE49-F238E27FC236}">
                <a16:creationId xmlns:a16="http://schemas.microsoft.com/office/drawing/2014/main" id="{58E2B30B-5713-91B5-096A-7768E7075E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789" y="2783694"/>
            <a:ext cx="4840461" cy="260640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20F939D-421E-0003-330A-F3049697074C}"/>
              </a:ext>
            </a:extLst>
          </p:cNvPr>
          <p:cNvSpPr txBox="1"/>
          <p:nvPr/>
        </p:nvSpPr>
        <p:spPr>
          <a:xfrm>
            <a:off x="1805918" y="5507382"/>
            <a:ext cx="3597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Worst-Case Attack Model 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(for comparison)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76A432E-ED6F-5055-189D-7EE0097ED242}"/>
              </a:ext>
            </a:extLst>
          </p:cNvPr>
          <p:cNvSpPr txBox="1"/>
          <p:nvPr/>
        </p:nvSpPr>
        <p:spPr>
          <a:xfrm>
            <a:off x="7437307" y="5509770"/>
            <a:ext cx="3597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Uniformly Random Attack Model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8B1AB0B-AFEF-64CE-B6CE-24FD6C9D84ED}"/>
              </a:ext>
            </a:extLst>
          </p:cNvPr>
          <p:cNvSpPr txBox="1"/>
          <p:nvPr/>
        </p:nvSpPr>
        <p:spPr>
          <a:xfrm>
            <a:off x="9369026" y="868228"/>
            <a:ext cx="23089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We get worse results (with regards to the red state) for 6+6+6 as compared to 6-6?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3FC1013-7877-00A1-1FD8-AECCEA50EECC}"/>
              </a:ext>
            </a:extLst>
          </p:cNvPr>
          <p:cNvSpPr/>
          <p:nvPr/>
        </p:nvSpPr>
        <p:spPr>
          <a:xfrm>
            <a:off x="9324451" y="2806964"/>
            <a:ext cx="1532439" cy="807093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44A5E13-D2D4-D45C-0D68-4F49FCE5458A}"/>
              </a:ext>
            </a:extLst>
          </p:cNvPr>
          <p:cNvCxnSpPr>
            <a:cxnSpLocks/>
          </p:cNvCxnSpPr>
          <p:nvPr/>
        </p:nvCxnSpPr>
        <p:spPr>
          <a:xfrm flipV="1">
            <a:off x="10090670" y="2322286"/>
            <a:ext cx="0" cy="48467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97F2097-98B0-1A67-9FDC-3422D75B8BAA}"/>
              </a:ext>
            </a:extLst>
          </p:cNvPr>
          <p:cNvSpPr txBox="1"/>
          <p:nvPr/>
        </p:nvSpPr>
        <p:spPr>
          <a:xfrm>
            <a:off x="9235995" y="290961"/>
            <a:ext cx="23089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For “6+6+6”, when Port Orange (CC2) is flooded, the attacker can isolate</a:t>
            </a:r>
          </a:p>
          <a:p>
            <a:r>
              <a:rPr lang="en-US" dirty="0">
                <a:solidFill>
                  <a:schemeClr val="bg1"/>
                </a:solidFill>
              </a:rPr>
              <a:t>either Palm Beach or the data center at Jacksonville</a:t>
            </a:r>
          </a:p>
        </p:txBody>
      </p:sp>
    </p:spTree>
    <p:extLst>
      <p:ext uri="{BB962C8B-B14F-4D97-AF65-F5344CB8AC3E}">
        <p14:creationId xmlns:p14="http://schemas.microsoft.com/office/powerpoint/2010/main" val="4143580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7" grpId="0" animBg="1"/>
      <p:bldP spid="7" grpId="1" animBg="1"/>
      <p:bldP spid="6" grpId="0"/>
      <p:bldP spid="6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3B2025-FEF2-2842-C878-959EF7E99B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900417-BCB8-B8CB-39DF-46760D4D48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important drawback of the generally more resilient configuration “6+6+6”:</a:t>
            </a:r>
          </a:p>
          <a:p>
            <a:pPr lvl="1"/>
            <a:r>
              <a:rPr lang="en-US" dirty="0"/>
              <a:t>It can become non-operational even when one control center remains fully correct and available</a:t>
            </a:r>
          </a:p>
          <a:p>
            <a:r>
              <a:rPr lang="en-US" dirty="0"/>
              <a:t>Random attack model results show that the inability of existing architectures to withstand compound threats is not an artifact of the strong worst-case selection model</a:t>
            </a:r>
          </a:p>
          <a:p>
            <a:pPr lvl="1"/>
            <a:r>
              <a:rPr lang="en-US" dirty="0"/>
              <a:t>Even under this weaker model, no architecture achieves a fully available (green) operational profile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7A477C-B300-DFA5-C8AA-13946A6A4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12064"/>
            <a:ext cx="11179629" cy="1178624"/>
          </a:xfrm>
        </p:spPr>
        <p:txBody>
          <a:bodyPr/>
          <a:lstStyle/>
          <a:p>
            <a:r>
              <a:rPr lang="en-US" dirty="0"/>
              <a:t>Takeaways from Random results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534597-3AD9-661C-8266-1A9A4B0C2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F101A-5762-A94D-B26B-936FC3619C3C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852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0DACFCF-5EDE-7330-0B78-FC5B205E85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D15D5-4E7B-8EAB-607C-9955B99FE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2064"/>
            <a:ext cx="10744200" cy="1178624"/>
          </a:xfrm>
        </p:spPr>
        <p:txBody>
          <a:bodyPr/>
          <a:lstStyle/>
          <a:p>
            <a:r>
              <a:rPr lang="en-US" dirty="0"/>
              <a:t>Alternative Sites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47A921-3420-2533-587C-78EBF6DAD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F101A-5762-A94D-B26B-936FC3619C3C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4AD8EE-4F9D-F322-2D01-66C7D8E47E97}"/>
              </a:ext>
            </a:extLst>
          </p:cNvPr>
          <p:cNvSpPr txBox="1"/>
          <p:nvPr/>
        </p:nvSpPr>
        <p:spPr>
          <a:xfrm>
            <a:off x="1805918" y="5359074"/>
            <a:ext cx="3597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Worst-Case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(Hurricane + Server Intrusion)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9FE840-302E-0521-058E-94DF1B4B5E55}"/>
              </a:ext>
            </a:extLst>
          </p:cNvPr>
          <p:cNvSpPr txBox="1"/>
          <p:nvPr/>
        </p:nvSpPr>
        <p:spPr>
          <a:xfrm>
            <a:off x="7187140" y="5359074"/>
            <a:ext cx="3597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Uniformly Random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(Hurricane + Site Isolation)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Picture 10" descr="A graph showing the number of hawaiians&#10;&#10;Description automatically generated with medium confidence">
            <a:extLst>
              <a:ext uri="{FF2B5EF4-FFF2-40B4-BE49-F238E27FC236}">
                <a16:creationId xmlns:a16="http://schemas.microsoft.com/office/drawing/2014/main" id="{3C2DC0EB-AB47-52E1-129D-FF1CF4DF44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513" y="2759687"/>
            <a:ext cx="4846186" cy="2597955"/>
          </a:xfrm>
          <a:prstGeom prst="rect">
            <a:avLst/>
          </a:prstGeom>
        </p:spPr>
      </p:pic>
      <p:pic>
        <p:nvPicPr>
          <p:cNvPr id="13" name="Picture 12" descr="A graph showing the number of people in hawaii&#10;&#10;Description automatically generated">
            <a:extLst>
              <a:ext uri="{FF2B5EF4-FFF2-40B4-BE49-F238E27FC236}">
                <a16:creationId xmlns:a16="http://schemas.microsoft.com/office/drawing/2014/main" id="{39585036-2F0D-E56B-F556-AB1821E46A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2735" y="2761897"/>
            <a:ext cx="4846186" cy="261994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B2A7964-CF15-C9FA-AD7F-B064637C8B91}"/>
              </a:ext>
            </a:extLst>
          </p:cNvPr>
          <p:cNvSpPr txBox="1"/>
          <p:nvPr/>
        </p:nvSpPr>
        <p:spPr>
          <a:xfrm>
            <a:off x="838200" y="1425044"/>
            <a:ext cx="35607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Honolulu and </a:t>
            </a:r>
            <a:r>
              <a:rPr lang="en-US" dirty="0" err="1">
                <a:solidFill>
                  <a:schemeClr val="bg1"/>
                </a:solidFill>
              </a:rPr>
              <a:t>Waiau</a:t>
            </a:r>
            <a:r>
              <a:rPr lang="en-US" dirty="0">
                <a:solidFill>
                  <a:schemeClr val="bg1"/>
                </a:solidFill>
              </a:rPr>
              <a:t> always went down together.</a:t>
            </a:r>
          </a:p>
          <a:p>
            <a:r>
              <a:rPr lang="en-US" dirty="0">
                <a:solidFill>
                  <a:schemeClr val="bg1"/>
                </a:solidFill>
              </a:rPr>
              <a:t>But Honolulu and </a:t>
            </a:r>
            <a:r>
              <a:rPr lang="en-US" dirty="0" err="1">
                <a:solidFill>
                  <a:schemeClr val="bg1"/>
                </a:solidFill>
              </a:rPr>
              <a:t>Kahe</a:t>
            </a:r>
            <a:r>
              <a:rPr lang="en-US" dirty="0">
                <a:solidFill>
                  <a:schemeClr val="bg1"/>
                </a:solidFill>
              </a:rPr>
              <a:t> never go down at the same time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E0B0C750-9513-1166-D362-5B43DD0CFE9E}"/>
              </a:ext>
            </a:extLst>
          </p:cNvPr>
          <p:cNvSpPr/>
          <p:nvPr/>
        </p:nvSpPr>
        <p:spPr>
          <a:xfrm>
            <a:off x="2039301" y="2863057"/>
            <a:ext cx="1856558" cy="314499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078CD117-B4BD-EBC0-24BA-D41A1A3DE775}"/>
              </a:ext>
            </a:extLst>
          </p:cNvPr>
          <p:cNvSpPr txBox="1">
            <a:spLocks/>
          </p:cNvSpPr>
          <p:nvPr/>
        </p:nvSpPr>
        <p:spPr>
          <a:xfrm>
            <a:off x="8214610" y="337982"/>
            <a:ext cx="3716628" cy="12771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Control Center 1 (CC1): Honolulu</a:t>
            </a:r>
          </a:p>
          <a:p>
            <a:r>
              <a:rPr lang="en-US" sz="1400" dirty="0"/>
              <a:t>Control Center 2 (CC2): </a:t>
            </a:r>
            <a:r>
              <a:rPr lang="en-US" sz="1400" dirty="0" err="1"/>
              <a:t>Waiau</a:t>
            </a:r>
            <a:r>
              <a:rPr lang="en-US" sz="1400" dirty="0"/>
              <a:t> / </a:t>
            </a:r>
            <a:r>
              <a:rPr lang="en-US" sz="1400" dirty="0" err="1"/>
              <a:t>Kahe</a:t>
            </a:r>
            <a:endParaRPr lang="en-US" sz="1400" dirty="0"/>
          </a:p>
          <a:p>
            <a:r>
              <a:rPr lang="en-US" sz="1400" dirty="0"/>
              <a:t>Data Center         (DC) : </a:t>
            </a:r>
            <a:r>
              <a:rPr lang="en-US" sz="1400" dirty="0" err="1"/>
              <a:t>DRFortress</a:t>
            </a:r>
            <a:endParaRPr lang="en-US" sz="1400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DD7D154-3DC8-F031-B81B-C6345F6E8A00}"/>
              </a:ext>
            </a:extLst>
          </p:cNvPr>
          <p:cNvCxnSpPr>
            <a:cxnSpLocks/>
          </p:cNvCxnSpPr>
          <p:nvPr/>
        </p:nvCxnSpPr>
        <p:spPr>
          <a:xfrm flipV="1">
            <a:off x="3146811" y="2552995"/>
            <a:ext cx="0" cy="31006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684F506A-54BD-447B-44C6-35F045CDF609}"/>
              </a:ext>
            </a:extLst>
          </p:cNvPr>
          <p:cNvSpPr/>
          <p:nvPr/>
        </p:nvSpPr>
        <p:spPr>
          <a:xfrm>
            <a:off x="3943228" y="2869707"/>
            <a:ext cx="1856558" cy="314499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6EBF1B8-CA83-A229-19BB-01D0119BF3EB}"/>
              </a:ext>
            </a:extLst>
          </p:cNvPr>
          <p:cNvCxnSpPr>
            <a:cxnSpLocks/>
          </p:cNvCxnSpPr>
          <p:nvPr/>
        </p:nvCxnSpPr>
        <p:spPr>
          <a:xfrm flipV="1">
            <a:off x="5403294" y="2552995"/>
            <a:ext cx="0" cy="31006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2B18F09C-4392-0BF5-1554-917C0903BEC6}"/>
              </a:ext>
            </a:extLst>
          </p:cNvPr>
          <p:cNvSpPr txBox="1"/>
          <p:nvPr/>
        </p:nvSpPr>
        <p:spPr>
          <a:xfrm>
            <a:off x="4544345" y="1353527"/>
            <a:ext cx="32022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With </a:t>
            </a:r>
            <a:r>
              <a:rPr lang="en-US" dirty="0" err="1">
                <a:solidFill>
                  <a:schemeClr val="bg1"/>
                </a:solidFill>
              </a:rPr>
              <a:t>Kahe</a:t>
            </a:r>
            <a:r>
              <a:rPr lang="en-US" dirty="0">
                <a:solidFill>
                  <a:schemeClr val="bg1"/>
                </a:solidFill>
              </a:rPr>
              <a:t> as our CC2, when Honolulu goes down, </a:t>
            </a:r>
            <a:r>
              <a:rPr lang="en-US" dirty="0" err="1">
                <a:solidFill>
                  <a:schemeClr val="bg1"/>
                </a:solidFill>
              </a:rPr>
              <a:t>Kahe</a:t>
            </a:r>
            <a:r>
              <a:rPr lang="en-US" dirty="0">
                <a:solidFill>
                  <a:schemeClr val="bg1"/>
                </a:solidFill>
              </a:rPr>
              <a:t> and </a:t>
            </a:r>
            <a:r>
              <a:rPr lang="en-US" dirty="0" err="1">
                <a:solidFill>
                  <a:schemeClr val="bg1"/>
                </a:solidFill>
              </a:rPr>
              <a:t>DRFortress</a:t>
            </a:r>
            <a:r>
              <a:rPr lang="en-US" dirty="0">
                <a:solidFill>
                  <a:schemeClr val="bg1"/>
                </a:solidFill>
              </a:rPr>
              <a:t> can keep the system fully available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7700C7C5-E203-4210-E70F-28AB2660EEED}"/>
              </a:ext>
            </a:extLst>
          </p:cNvPr>
          <p:cNvSpPr/>
          <p:nvPr/>
        </p:nvSpPr>
        <p:spPr>
          <a:xfrm>
            <a:off x="7382954" y="2850737"/>
            <a:ext cx="3808787" cy="314499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324CEAF-6564-39AA-4408-AB6CD79F8E7E}"/>
              </a:ext>
            </a:extLst>
          </p:cNvPr>
          <p:cNvSpPr txBox="1"/>
          <p:nvPr/>
        </p:nvSpPr>
        <p:spPr>
          <a:xfrm>
            <a:off x="8257609" y="1353527"/>
            <a:ext cx="32022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If the attacker can isolate any site, we are better with the choice of </a:t>
            </a:r>
            <a:r>
              <a:rPr lang="en-US" dirty="0" err="1">
                <a:solidFill>
                  <a:schemeClr val="bg1"/>
                </a:solidFill>
              </a:rPr>
              <a:t>Kahe</a:t>
            </a:r>
            <a:r>
              <a:rPr lang="en-US" dirty="0">
                <a:solidFill>
                  <a:schemeClr val="bg1"/>
                </a:solidFill>
              </a:rPr>
              <a:t>, but still not completely resilient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28205FEF-F8EA-599E-2524-69837FEEEEB9}"/>
              </a:ext>
            </a:extLst>
          </p:cNvPr>
          <p:cNvCxnSpPr>
            <a:cxnSpLocks/>
          </p:cNvCxnSpPr>
          <p:nvPr/>
        </p:nvCxnSpPr>
        <p:spPr>
          <a:xfrm flipV="1">
            <a:off x="9287347" y="2552995"/>
            <a:ext cx="0" cy="29774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286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7" grpId="0" animBg="1"/>
      <p:bldP spid="17" grpId="1" animBg="1"/>
      <p:bldP spid="21" grpId="0" animBg="1"/>
      <p:bldP spid="21" grpId="1" animBg="1"/>
      <p:bldP spid="24" grpId="0"/>
      <p:bldP spid="24" grpId="1"/>
      <p:bldP spid="27" grpId="0" animBg="1"/>
      <p:bldP spid="27" grpId="1" animBg="1"/>
      <p:bldP spid="29" grpId="0"/>
      <p:bldP spid="29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DEC5B9-6061-F985-BD30-CCD8FD7A64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A83197-4EAC-A594-D0EC-42282B9D72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possible to improve resilience by explicitly considering the natural hazard in designing the system</a:t>
            </a:r>
          </a:p>
          <a:p>
            <a:r>
              <a:rPr lang="en-US" dirty="0"/>
              <a:t>However, even when natural hazard impacts are used to guide the control center selection, there is still no architecture that completely withstands the full compound threat model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F888BE-43AE-50F4-23B8-FE255EB29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12064"/>
            <a:ext cx="11179629" cy="1178624"/>
          </a:xfrm>
        </p:spPr>
        <p:txBody>
          <a:bodyPr/>
          <a:lstStyle/>
          <a:p>
            <a:r>
              <a:rPr lang="en-US" dirty="0"/>
              <a:t>Takeaways from Alt. Sites results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1B617C-9F72-2E13-9F60-223C45A78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F101A-5762-A94D-B26B-936FC3619C3C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125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F35DBED-D17E-300D-23F7-31E459D756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A67C8-298C-B567-A3EF-FCF9C632E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2064"/>
            <a:ext cx="10744200" cy="1178624"/>
          </a:xfrm>
        </p:spPr>
        <p:txBody>
          <a:bodyPr/>
          <a:lstStyle/>
          <a:p>
            <a:r>
              <a:rPr lang="en-US" dirty="0"/>
              <a:t>Reconfiguration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36D9C64-4EAC-6C8E-0FB8-AEBD0DB898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example for Florida: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E1CE9D-1BCC-634E-E75D-1093C7146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F101A-5762-A94D-B26B-936FC3619C3C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7" name="Picture 6" descr="A graph showing the number of people in different colors&#10;&#10;Description automatically generated">
            <a:extLst>
              <a:ext uri="{FF2B5EF4-FFF2-40B4-BE49-F238E27FC236}">
                <a16:creationId xmlns:a16="http://schemas.microsoft.com/office/drawing/2014/main" id="{23B0E81A-3E83-3DE8-6CEB-48A7E3A622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5891" y="2455087"/>
            <a:ext cx="6324600" cy="3606800"/>
          </a:xfrm>
          <a:prstGeom prst="rect">
            <a:avLst/>
          </a:prstGeom>
        </p:spPr>
      </p:pic>
      <p:pic>
        <p:nvPicPr>
          <p:cNvPr id="9" name="Picture 8" descr="A colorful rectangular chart with black text&#10;&#10;Description automatically generated with medium confidence">
            <a:extLst>
              <a:ext uri="{FF2B5EF4-FFF2-40B4-BE49-F238E27FC236}">
                <a16:creationId xmlns:a16="http://schemas.microsoft.com/office/drawing/2014/main" id="{FAD9F3B4-1A45-FB8B-0ECC-A39F8271C7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9229" y="2455087"/>
            <a:ext cx="1676400" cy="35433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0F340F6-A8BB-4310-12A3-4BD244925AA8}"/>
              </a:ext>
            </a:extLst>
          </p:cNvPr>
          <p:cNvSpPr txBox="1"/>
          <p:nvPr/>
        </p:nvSpPr>
        <p:spPr>
          <a:xfrm>
            <a:off x="9845629" y="478286"/>
            <a:ext cx="188211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However, when we have one of the CCs available, we can reconfigure to a “6” configuration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DB3A112-7341-87EC-7904-B80276FDEF9E}"/>
              </a:ext>
            </a:extLst>
          </p:cNvPr>
          <p:cNvCxnSpPr>
            <a:cxnSpLocks/>
          </p:cNvCxnSpPr>
          <p:nvPr/>
        </p:nvCxnSpPr>
        <p:spPr>
          <a:xfrm flipV="1">
            <a:off x="9074845" y="1493949"/>
            <a:ext cx="713099" cy="96113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76980662-512E-5F73-7123-655B0C427292}"/>
              </a:ext>
            </a:extLst>
          </p:cNvPr>
          <p:cNvSpPr/>
          <p:nvPr/>
        </p:nvSpPr>
        <p:spPr>
          <a:xfrm>
            <a:off x="4498616" y="2530699"/>
            <a:ext cx="2501052" cy="3058732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9A9CA89-01BC-C8EC-DEB0-5AD480F8882A}"/>
              </a:ext>
            </a:extLst>
          </p:cNvPr>
          <p:cNvCxnSpPr>
            <a:cxnSpLocks/>
          </p:cNvCxnSpPr>
          <p:nvPr/>
        </p:nvCxnSpPr>
        <p:spPr>
          <a:xfrm flipV="1">
            <a:off x="6089094" y="1825625"/>
            <a:ext cx="285948" cy="705074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9AA2B59-4564-507B-7084-9D7EB9D1C43B}"/>
              </a:ext>
            </a:extLst>
          </p:cNvPr>
          <p:cNvSpPr txBox="1"/>
          <p:nvPr/>
        </p:nvSpPr>
        <p:spPr>
          <a:xfrm>
            <a:off x="6344063" y="1262420"/>
            <a:ext cx="2266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Normally 6+6+6 is better than 6-6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8B470F7-A0E2-1428-A881-5A814A0B91ED}"/>
              </a:ext>
            </a:extLst>
          </p:cNvPr>
          <p:cNvSpPr txBox="1"/>
          <p:nvPr/>
        </p:nvSpPr>
        <p:spPr>
          <a:xfrm>
            <a:off x="9879743" y="2892140"/>
            <a:ext cx="22708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But when one of the CCs and DC become unavailable, we get worse results.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25A2687E-0717-7270-8C34-F74180C65479}"/>
              </a:ext>
            </a:extLst>
          </p:cNvPr>
          <p:cNvSpPr/>
          <p:nvPr/>
        </p:nvSpPr>
        <p:spPr>
          <a:xfrm>
            <a:off x="7058293" y="2537956"/>
            <a:ext cx="1110936" cy="3058732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8D1DE8E5-F410-035D-71A2-12303ADAEAF0}"/>
              </a:ext>
            </a:extLst>
          </p:cNvPr>
          <p:cNvSpPr/>
          <p:nvPr/>
        </p:nvSpPr>
        <p:spPr>
          <a:xfrm>
            <a:off x="4542219" y="2537956"/>
            <a:ext cx="1110936" cy="3058732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6F4D8A0-4B7C-92A7-A5FE-AB9DF2BAC97C}"/>
              </a:ext>
            </a:extLst>
          </p:cNvPr>
          <p:cNvCxnSpPr>
            <a:cxnSpLocks/>
            <a:endCxn id="18" idx="1"/>
          </p:cNvCxnSpPr>
          <p:nvPr/>
        </p:nvCxnSpPr>
        <p:spPr>
          <a:xfrm flipV="1">
            <a:off x="8169229" y="3630804"/>
            <a:ext cx="1710514" cy="3559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74C86EB8-3B45-AF5F-4299-C142317FCF1E}"/>
              </a:ext>
            </a:extLst>
          </p:cNvPr>
          <p:cNvSpPr/>
          <p:nvPr/>
        </p:nvSpPr>
        <p:spPr>
          <a:xfrm>
            <a:off x="8337726" y="2464531"/>
            <a:ext cx="1110935" cy="3147260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1E98903-CE2A-7AF1-18FD-8DE30FCA235F}"/>
              </a:ext>
            </a:extLst>
          </p:cNvPr>
          <p:cNvSpPr txBox="1"/>
          <p:nvPr/>
        </p:nvSpPr>
        <p:spPr>
          <a:xfrm>
            <a:off x="10015505" y="4504405"/>
            <a:ext cx="18821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And get strictly better results than 6-6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2E7394D-B009-0DCA-1E2B-C8BDD7318DCE}"/>
              </a:ext>
            </a:extLst>
          </p:cNvPr>
          <p:cNvCxnSpPr>
            <a:cxnSpLocks/>
          </p:cNvCxnSpPr>
          <p:nvPr/>
        </p:nvCxnSpPr>
        <p:spPr>
          <a:xfrm>
            <a:off x="9382393" y="4158014"/>
            <a:ext cx="631733" cy="46839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7476F93D-CEC8-BC13-BE12-854012C02171}"/>
              </a:ext>
            </a:extLst>
          </p:cNvPr>
          <p:cNvSpPr/>
          <p:nvPr/>
        </p:nvSpPr>
        <p:spPr>
          <a:xfrm>
            <a:off x="8393878" y="3835152"/>
            <a:ext cx="988515" cy="423335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2ECB43-01B7-F8FF-2F39-72A398E69C97}"/>
              </a:ext>
            </a:extLst>
          </p:cNvPr>
          <p:cNvSpPr txBox="1"/>
          <p:nvPr/>
        </p:nvSpPr>
        <p:spPr>
          <a:xfrm>
            <a:off x="7607157" y="946549"/>
            <a:ext cx="42471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We chose Jacksonville for our DC, but Miami was an equally good choice (from a geographical perspective)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1834FEC-02BE-3C77-04D8-F6184C1C4BDE}"/>
              </a:ext>
            </a:extLst>
          </p:cNvPr>
          <p:cNvCxnSpPr>
            <a:cxnSpLocks/>
          </p:cNvCxnSpPr>
          <p:nvPr/>
        </p:nvCxnSpPr>
        <p:spPr>
          <a:xfrm flipV="1">
            <a:off x="7667434" y="1870688"/>
            <a:ext cx="74510" cy="74084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8EA2370-9B24-C8B0-9B9A-AFCF14316BF3}"/>
              </a:ext>
            </a:extLst>
          </p:cNvPr>
          <p:cNvCxnSpPr>
            <a:cxnSpLocks/>
          </p:cNvCxnSpPr>
          <p:nvPr/>
        </p:nvCxnSpPr>
        <p:spPr>
          <a:xfrm flipV="1">
            <a:off x="6641449" y="1787819"/>
            <a:ext cx="983956" cy="84041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8C73B6B-9E35-3FBB-AB33-E8E210F56E83}"/>
              </a:ext>
            </a:extLst>
          </p:cNvPr>
          <p:cNvSpPr txBox="1"/>
          <p:nvPr/>
        </p:nvSpPr>
        <p:spPr>
          <a:xfrm>
            <a:off x="3650290" y="6040201"/>
            <a:ext cx="56040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Worst-Case Analysis: 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Server Intrusion + Site Isolation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936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3" grpId="0" animBg="1"/>
      <p:bldP spid="13" grpId="1" animBg="1"/>
      <p:bldP spid="17" grpId="0"/>
      <p:bldP spid="17" grpId="1"/>
      <p:bldP spid="18" grpId="0"/>
      <p:bldP spid="18" grpId="1"/>
      <p:bldP spid="20" grpId="0" animBg="1"/>
      <p:bldP spid="20" grpId="1" animBg="1"/>
      <p:bldP spid="21" grpId="0" animBg="1"/>
      <p:bldP spid="21" grpId="1" animBg="1"/>
      <p:bldP spid="26" grpId="0" animBg="1"/>
      <p:bldP spid="26" grpId="1" animBg="1"/>
      <p:bldP spid="28" grpId="0"/>
      <p:bldP spid="28" grpId="1"/>
      <p:bldP spid="30" grpId="0" animBg="1"/>
      <p:bldP spid="30" grpId="1" animBg="1"/>
      <p:bldP spid="3" grpId="0"/>
      <p:bldP spid="3" grpId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3F1347B-E8B9-8454-C262-B28983CFBC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C5821-BADA-5BCF-3CD1-94D9F9C4D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2064"/>
            <a:ext cx="10744200" cy="1178624"/>
          </a:xfrm>
        </p:spPr>
        <p:txBody>
          <a:bodyPr/>
          <a:lstStyle/>
          <a:p>
            <a:r>
              <a:rPr lang="en-US" dirty="0"/>
              <a:t>Reconfiguration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881D6CC-2467-1681-9969-FA1A9002B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 Random Model</a:t>
            </a:r>
          </a:p>
          <a:p>
            <a:pPr lvl="1"/>
            <a:r>
              <a:rPr lang="en-US" dirty="0"/>
              <a:t>Server Intrusion + Site Isolation</a:t>
            </a:r>
          </a:p>
        </p:txBody>
      </p:sp>
      <p:pic>
        <p:nvPicPr>
          <p:cNvPr id="6" name="Picture 5" descr="A comparison of different colored bars&#10;&#10;Description automatically generated with medium confidence">
            <a:extLst>
              <a:ext uri="{FF2B5EF4-FFF2-40B4-BE49-F238E27FC236}">
                <a16:creationId xmlns:a16="http://schemas.microsoft.com/office/drawing/2014/main" id="{AE2A3B37-B754-B52D-1C43-52363D4605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511" y="3161450"/>
            <a:ext cx="10487578" cy="276500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35A5F7-047F-1F4A-C9A0-618B98234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F101A-5762-A94D-B26B-936FC3619C3C}" type="slidenum">
              <a:rPr lang="en-US" smtClean="0"/>
              <a:pPr/>
              <a:t>36</a:t>
            </a:fld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6A5098D-06C9-CE43-2E98-8C0FE57A6F38}"/>
                  </a:ext>
                </a:extLst>
              </p14:cNvPr>
              <p14:cNvContentPartPr/>
              <p14:nvPr/>
            </p14:nvContentPartPr>
            <p14:xfrm>
              <a:off x="1011494" y="5620173"/>
              <a:ext cx="149400" cy="2214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6A5098D-06C9-CE43-2E98-8C0FE57A6F3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8494" y="5557173"/>
                <a:ext cx="275040" cy="34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D8AEDEC-6B0A-A2C1-7322-653156A4F36D}"/>
                  </a:ext>
                </a:extLst>
              </p14:cNvPr>
              <p14:cNvContentPartPr/>
              <p14:nvPr/>
            </p14:nvContentPartPr>
            <p14:xfrm>
              <a:off x="6365414" y="5659053"/>
              <a:ext cx="216720" cy="1605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D8AEDEC-6B0A-A2C1-7322-653156A4F36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302414" y="5596413"/>
                <a:ext cx="342360" cy="286200"/>
              </a:xfrm>
              <a:prstGeom prst="rect">
                <a:avLst/>
              </a:prstGeom>
            </p:spPr>
          </p:pic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22B07B5-5B7B-8994-16E9-FE10C58064A1}"/>
              </a:ext>
            </a:extLst>
          </p:cNvPr>
          <p:cNvCxnSpPr>
            <a:cxnSpLocks/>
          </p:cNvCxnSpPr>
          <p:nvPr/>
        </p:nvCxnSpPr>
        <p:spPr>
          <a:xfrm flipV="1">
            <a:off x="9696252" y="2493126"/>
            <a:ext cx="0" cy="71371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DC3761E-BBB7-437D-53FD-34489F2D95AE}"/>
              </a:ext>
            </a:extLst>
          </p:cNvPr>
          <p:cNvSpPr txBox="1"/>
          <p:nvPr/>
        </p:nvSpPr>
        <p:spPr>
          <a:xfrm>
            <a:off x="7362100" y="995188"/>
            <a:ext cx="456434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It is also possible to reconfigure</a:t>
            </a:r>
          </a:p>
          <a:p>
            <a:r>
              <a:rPr lang="en-US" dirty="0">
                <a:solidFill>
                  <a:schemeClr val="bg1"/>
                </a:solidFill>
              </a:rPr>
              <a:t>preemptively to exclude the data center in situations where it makes us more vulnerable e.g. when the DC is already unavailable, or when a CC is flooded or isolated.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D44DF896-71FF-0F30-451B-3B64F53863D0}"/>
              </a:ext>
            </a:extLst>
          </p:cNvPr>
          <p:cNvSpPr/>
          <p:nvPr/>
        </p:nvSpPr>
        <p:spPr>
          <a:xfrm>
            <a:off x="3721994" y="3206839"/>
            <a:ext cx="1725769" cy="450762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B8271627-9A39-D5C1-0E29-C3F687B011EB}"/>
              </a:ext>
            </a:extLst>
          </p:cNvPr>
          <p:cNvSpPr/>
          <p:nvPr/>
        </p:nvSpPr>
        <p:spPr>
          <a:xfrm>
            <a:off x="9147220" y="3211132"/>
            <a:ext cx="1669960" cy="762000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05584FF-4FD2-915E-B55D-C2B837FC81A2}"/>
              </a:ext>
            </a:extLst>
          </p:cNvPr>
          <p:cNvCxnSpPr>
            <a:cxnSpLocks/>
          </p:cNvCxnSpPr>
          <p:nvPr/>
        </p:nvCxnSpPr>
        <p:spPr>
          <a:xfrm flipV="1">
            <a:off x="5430125" y="2472578"/>
            <a:ext cx="1904393" cy="78323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8295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 animBg="1"/>
      <p:bldP spid="11" grpId="1" animBg="1"/>
      <p:bldP spid="12" grpId="0" animBg="1"/>
      <p:bldP spid="12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342073-09EE-C4DA-0AA6-C23AC86FCD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10872E-A3E9-419B-8386-084278FF70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Reconfiguration can help us resume operation in some situations</a:t>
            </a:r>
          </a:p>
          <a:p>
            <a:r>
              <a:rPr lang="en-US" dirty="0"/>
              <a:t>If there is time to reconfigure the system after losing one site but before losing the other, then preemptive reconfiguration avoids the temporary interruption (orange state), converting it to green.</a:t>
            </a:r>
          </a:p>
          <a:p>
            <a:pPr lvl="1"/>
            <a:r>
              <a:rPr lang="en-US" dirty="0"/>
              <a:t>Thus, with the addition of reconfiguration, “6+6+6” becomes strictly better than “6-6”.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2055DD-AB34-4744-8066-998A7D4C3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12064"/>
            <a:ext cx="11179629" cy="1178624"/>
          </a:xfrm>
        </p:spPr>
        <p:txBody>
          <a:bodyPr/>
          <a:lstStyle/>
          <a:p>
            <a:r>
              <a:rPr lang="en-US" dirty="0"/>
              <a:t>Takeaways from </a:t>
            </a:r>
            <a:r>
              <a:rPr lang="en-US" dirty="0" err="1"/>
              <a:t>Reconfig</a:t>
            </a:r>
            <a:r>
              <a:rPr lang="en-US" dirty="0"/>
              <a:t>. results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8A25F5-AE53-6596-4575-8FE98DB18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F101A-5762-A94D-B26B-936FC3619C3C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535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0F6B44C-1F95-CB9E-5F10-D47086442B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C824EA-E83F-471B-784E-7D6F58C0D5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Our work shows that compound threats remain a challenging problem with no complete solution</a:t>
            </a:r>
          </a:p>
          <a:p>
            <a:r>
              <a:rPr lang="en-US" dirty="0"/>
              <a:t>BUT</a:t>
            </a:r>
          </a:p>
          <a:p>
            <a:pPr lvl="1"/>
            <a:r>
              <a:rPr lang="en-US" dirty="0"/>
              <a:t>Explicitly considering natural hazards in system design can improve resilience</a:t>
            </a:r>
          </a:p>
          <a:p>
            <a:pPr lvl="2"/>
            <a:r>
              <a:rPr lang="en-US" dirty="0"/>
              <a:t>e.g. for Hawaii, </a:t>
            </a:r>
            <a:r>
              <a:rPr lang="en-US" dirty="0" err="1"/>
              <a:t>Kahe</a:t>
            </a:r>
            <a:r>
              <a:rPr lang="en-US" dirty="0"/>
              <a:t> is a better choice over </a:t>
            </a:r>
            <a:r>
              <a:rPr lang="en-US" dirty="0" err="1"/>
              <a:t>Waiau</a:t>
            </a:r>
            <a:endParaRPr lang="en-US" dirty="0"/>
          </a:p>
          <a:p>
            <a:pPr lvl="1"/>
            <a:r>
              <a:rPr lang="en-US" dirty="0"/>
              <a:t>Reconfiguration can help</a:t>
            </a:r>
          </a:p>
          <a:p>
            <a:pPr lvl="2"/>
            <a:r>
              <a:rPr lang="en-US" dirty="0"/>
              <a:t>e.g. with the addition of reconfiguration, “6+6+6” becomes strictly better than “6-6”</a:t>
            </a:r>
          </a:p>
          <a:p>
            <a:pPr lvl="2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99D884-665A-51B1-2AAE-CDAFB657E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D89F19-B797-36AA-1F31-644DBCD08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F101A-5762-A94D-B26B-936FC3619C3C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0893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erial view of University of Pittsburgh campus with the city of Pittsburgh in the background">
            <a:extLst>
              <a:ext uri="{FF2B5EF4-FFF2-40B4-BE49-F238E27FC236}">
                <a16:creationId xmlns:a16="http://schemas.microsoft.com/office/drawing/2014/main" id="{F0FB2980-3B6D-C64D-B63E-3135B020130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4352" y="-1"/>
            <a:ext cx="12226351" cy="6858001"/>
          </a:xfrm>
          <a:prstGeom prst="rect">
            <a:avLst/>
          </a:prstGeom>
        </p:spPr>
      </p:pic>
      <p:pic>
        <p:nvPicPr>
          <p:cNvPr id="7" name="Picture 6" descr="University of Pittsburgh logo">
            <a:extLst>
              <a:ext uri="{FF2B5EF4-FFF2-40B4-BE49-F238E27FC236}">
                <a16:creationId xmlns:a16="http://schemas.microsoft.com/office/drawing/2014/main" id="{9D1EB5AF-C01F-A948-8C51-5DB272F368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858" y="6242978"/>
            <a:ext cx="1552269" cy="46131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302384-3137-4941-AE59-6030AE01295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2418202"/>
            <a:ext cx="10515600" cy="1406573"/>
          </a:xfrm>
        </p:spPr>
        <p:txBody>
          <a:bodyPr/>
          <a:lstStyle/>
          <a:p>
            <a:pPr algn="ctr"/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B7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/>
                <a:ea typeface="+mj-ea"/>
                <a:cs typeface="+mj-cs"/>
              </a:rPr>
              <a:t>Questions?</a:t>
            </a:r>
            <a:b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B7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/>
                <a:ea typeface="+mj-ea"/>
                <a:cs typeface="+mj-cs"/>
              </a:rPr>
            </a:b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/>
                <a:ea typeface="+mj-ea"/>
                <a:cs typeface="+mj-cs"/>
              </a:rPr>
              <a:t>h.nadeem@pitt.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/>
              </a:rPr>
              <a:t>edu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BD505D-6EBA-AB44-6439-B5C99157A35C}"/>
              </a:ext>
            </a:extLst>
          </p:cNvPr>
          <p:cNvSpPr txBox="1"/>
          <p:nvPr/>
        </p:nvSpPr>
        <p:spPr>
          <a:xfrm>
            <a:off x="2510549" y="6043525"/>
            <a:ext cx="8729228" cy="660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Compound-Threat Analyzer can be found at:</a:t>
            </a:r>
          </a:p>
          <a:p>
            <a:r>
              <a:rPr lang="en-US" dirty="0">
                <a:solidFill>
                  <a:schemeClr val="tx2"/>
                </a:solidFill>
              </a:rPr>
              <a:t>https://</a:t>
            </a:r>
            <a:r>
              <a:rPr lang="en-US" dirty="0" err="1">
                <a:solidFill>
                  <a:schemeClr val="tx2"/>
                </a:solidFill>
              </a:rPr>
              <a:t>github.com</a:t>
            </a:r>
            <a:r>
              <a:rPr lang="en-US" dirty="0">
                <a:solidFill>
                  <a:schemeClr val="tx2"/>
                </a:solidFill>
              </a:rPr>
              <a:t>/spire-resilient-systems/</a:t>
            </a:r>
            <a:r>
              <a:rPr lang="en-US" dirty="0" err="1">
                <a:solidFill>
                  <a:schemeClr val="tx2"/>
                </a:solidFill>
              </a:rPr>
              <a:t>compound_threat_analyzer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A1753E-5DE1-3210-0B3C-EFECDF219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54933" y="6387165"/>
            <a:ext cx="2743200" cy="365125"/>
          </a:xfrm>
        </p:spPr>
        <p:txBody>
          <a:bodyPr/>
          <a:lstStyle/>
          <a:p>
            <a:fld id="{0B8F101A-5762-A94D-B26B-936FC3619C3C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897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EEB789B-E044-A144-D6FB-CCBFD1B70F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9E073B-0F2D-AF95-3DA6-255696C6D6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1647" y="1825625"/>
            <a:ext cx="10515600" cy="4351339"/>
          </a:xfrm>
        </p:spPr>
        <p:txBody>
          <a:bodyPr/>
          <a:lstStyle/>
          <a:p>
            <a:r>
              <a:rPr lang="en-US" dirty="0"/>
              <a:t>After Hurricane Harvey in 2017, the U.S. Army Cyber Institute conducted a three-day drill simulating a cyberattack during a hurricane </a:t>
            </a:r>
            <a:r>
              <a:rPr lang="en-US" sz="2200" dirty="0"/>
              <a:t>[JB21]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D51267-1018-0FF0-93FD-A0827BD9C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emerging trend of such sophisticated attacks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78091F-7F9E-67F3-0F03-ABB85C509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875"/>
            <a:ext cx="2743200" cy="365125"/>
          </a:xfrm>
        </p:spPr>
        <p:txBody>
          <a:bodyPr/>
          <a:lstStyle/>
          <a:p>
            <a:fld id="{0B8F101A-5762-A94D-B26B-936FC3619C3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8C2A98-DB60-F7B3-42B3-222116BE8F33}"/>
              </a:ext>
            </a:extLst>
          </p:cNvPr>
          <p:cNvSpPr txBox="1"/>
          <p:nvPr/>
        </p:nvSpPr>
        <p:spPr>
          <a:xfrm>
            <a:off x="2147750" y="6066603"/>
            <a:ext cx="96338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[JB21] “Natural disasters can set the stage for cyberattacks,” </a:t>
            </a:r>
            <a:r>
              <a:rPr lang="en-US" sz="10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https://www.securityinfowatch.com/cybersecurity/news/21244746/natural-disasters-can-set-the-stage-</a:t>
            </a:r>
            <a:r>
              <a:rPr lang="en-US" sz="1000" dirty="0">
                <a:solidFill>
                  <a:schemeClr val="bg1"/>
                </a:solidFill>
              </a:rPr>
              <a:t>	for-	cyberattacks, November 2021, retrieved August 16, 2024.</a:t>
            </a:r>
          </a:p>
          <a:p>
            <a:endParaRPr lang="en-US" sz="1000" dirty="0">
              <a:solidFill>
                <a:schemeClr val="bg1"/>
              </a:solidFill>
            </a:endParaRPr>
          </a:p>
          <a:p>
            <a:endParaRPr lang="en-US" sz="1000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AC597D3-074E-8538-49F2-F9692A5335E6}"/>
              </a:ext>
            </a:extLst>
          </p:cNvPr>
          <p:cNvCxnSpPr>
            <a:cxnSpLocks/>
          </p:cNvCxnSpPr>
          <p:nvPr/>
        </p:nvCxnSpPr>
        <p:spPr>
          <a:xfrm>
            <a:off x="2039815" y="5908431"/>
            <a:ext cx="0" cy="949569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49108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74C31EA-6D6E-25BD-11C8-47DC1FBECC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9E567-B038-C980-A348-F2FD70C98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2064"/>
            <a:ext cx="10744200" cy="1178624"/>
          </a:xfrm>
        </p:spPr>
        <p:txBody>
          <a:bodyPr/>
          <a:lstStyle/>
          <a:p>
            <a:r>
              <a:rPr lang="en-US" dirty="0"/>
              <a:t>Alternative Sites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E590CF3-2285-C519-EC49-5FD1D6E9A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Center for Florida:</a:t>
            </a:r>
          </a:p>
        </p:txBody>
      </p:sp>
      <p:pic>
        <p:nvPicPr>
          <p:cNvPr id="6" name="Picture 5" descr="A graph showing the number of hurricanes&#10;&#10;Description automatically generated">
            <a:extLst>
              <a:ext uri="{FF2B5EF4-FFF2-40B4-BE49-F238E27FC236}">
                <a16:creationId xmlns:a16="http://schemas.microsoft.com/office/drawing/2014/main" id="{0A10714B-09E4-AC76-CDD8-258841D918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7832" y="2498297"/>
            <a:ext cx="4629809" cy="3005993"/>
          </a:xfrm>
          <a:prstGeom prst="rect">
            <a:avLst/>
          </a:prstGeom>
        </p:spPr>
      </p:pic>
      <p:pic>
        <p:nvPicPr>
          <p:cNvPr id="8" name="Picture 7" descr="A graph showing the number of cases&#10;&#10;Description automatically generated">
            <a:extLst>
              <a:ext uri="{FF2B5EF4-FFF2-40B4-BE49-F238E27FC236}">
                <a16:creationId xmlns:a16="http://schemas.microsoft.com/office/drawing/2014/main" id="{A216FC71-9D62-0208-14D6-E91AAD69C8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7274" y="2498297"/>
            <a:ext cx="4902836" cy="324187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E009BB-8E02-F1ED-A2DD-5907326A8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F101A-5762-A94D-B26B-936FC3619C3C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5028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9BD05C2-02AD-2042-3F2B-74647B282A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60CDE6-03FD-0E15-544F-5EE0E41951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manual OOB reconfiguration?</a:t>
            </a:r>
          </a:p>
          <a:p>
            <a:pPr lvl="1"/>
            <a:r>
              <a:rPr lang="en-US" dirty="0"/>
              <a:t>Attackers may try to exploit use the automatic reconfiguration mechanism e.g. use repeated reconfiguration requests as a DOS attack, or to reconfigure to replicas they control.</a:t>
            </a:r>
          </a:p>
          <a:p>
            <a:pPr lvl="1"/>
            <a:r>
              <a:rPr lang="en-US" dirty="0"/>
              <a:t>For in band, need a quorum of up and correct replicas to reconfigure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A101FE-4F02-B69A-61BA-609FD9B3F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Out-of-Band vs. In-band reconfiguration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A76699-F209-1688-60C0-2970D79B2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F101A-5762-A94D-B26B-936FC3619C3C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92960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2268A-547F-33F7-FD79-D4CB47842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white sheet with black text&#10;&#10;Description automatically generated">
            <a:extLst>
              <a:ext uri="{FF2B5EF4-FFF2-40B4-BE49-F238E27FC236}">
                <a16:creationId xmlns:a16="http://schemas.microsoft.com/office/drawing/2014/main" id="{E69656A9-B582-D4C7-336A-7B9D23AA3C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0913" y="1884308"/>
            <a:ext cx="10515600" cy="308938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362EE1-DB33-26D2-0090-6B3F8D4DF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1B76C-2556-C044-A8BA-E24CDD5A6513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57339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27D9085-070E-2946-9BEF-08CF29519C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0232" y="3609294"/>
            <a:ext cx="10231535" cy="1655763"/>
          </a:xfrm>
        </p:spPr>
        <p:txBody>
          <a:bodyPr/>
          <a:lstStyle/>
          <a:p>
            <a:r>
              <a:rPr lang="en-US" sz="2000" dirty="0" err="1">
                <a:effectLst/>
                <a:latin typeface="NimbusRomNo9L"/>
              </a:rPr>
              <a:t>Sahiti</a:t>
            </a:r>
            <a:r>
              <a:rPr lang="en-US" sz="2000" dirty="0">
                <a:effectLst/>
                <a:latin typeface="NimbusRomNo9L"/>
              </a:rPr>
              <a:t> </a:t>
            </a:r>
            <a:r>
              <a:rPr lang="en-US" sz="2000" dirty="0" err="1">
                <a:effectLst/>
                <a:latin typeface="NimbusRomNo9L"/>
              </a:rPr>
              <a:t>Bommareddy</a:t>
            </a:r>
            <a:r>
              <a:rPr lang="en-US" sz="2000" dirty="0">
                <a:effectLst/>
                <a:latin typeface="CMSY8"/>
              </a:rPr>
              <a:t>‡</a:t>
            </a:r>
            <a:r>
              <a:rPr lang="en-US" sz="2000" dirty="0">
                <a:effectLst/>
                <a:latin typeface="NimbusRomNo9L"/>
              </a:rPr>
              <a:t>, Maher Khan</a:t>
            </a:r>
            <a:r>
              <a:rPr lang="en-US" sz="2000" dirty="0">
                <a:effectLst/>
                <a:latin typeface="CMSY8"/>
              </a:rPr>
              <a:t>†</a:t>
            </a:r>
            <a:r>
              <a:rPr lang="en-US" sz="2000" dirty="0">
                <a:effectLst/>
                <a:latin typeface="NimbusRomNo9L"/>
              </a:rPr>
              <a:t>, </a:t>
            </a:r>
            <a:r>
              <a:rPr lang="en-US" sz="2000" b="1" u="sng" dirty="0">
                <a:solidFill>
                  <a:schemeClr val="tx2"/>
                </a:solidFill>
                <a:effectLst/>
                <a:latin typeface="NimbusRomNo9L"/>
              </a:rPr>
              <a:t>Huzaifah Nadeem</a:t>
            </a:r>
            <a:r>
              <a:rPr lang="en-US" sz="2000" dirty="0">
                <a:effectLst/>
                <a:latin typeface="CMSY8"/>
              </a:rPr>
              <a:t>†</a:t>
            </a:r>
            <a:r>
              <a:rPr lang="en-US" sz="2000" dirty="0">
                <a:effectLst/>
                <a:latin typeface="NimbusRomNo9L"/>
              </a:rPr>
              <a:t>, Benjamin Gilby</a:t>
            </a:r>
            <a:r>
              <a:rPr lang="en-US" sz="2000" dirty="0">
                <a:effectLst/>
                <a:latin typeface="CMSY8"/>
              </a:rPr>
              <a:t>†</a:t>
            </a:r>
            <a:r>
              <a:rPr lang="en-US" sz="2000" dirty="0">
                <a:effectLst/>
                <a:latin typeface="NimbusRomNo9L"/>
              </a:rPr>
              <a:t>, </a:t>
            </a:r>
            <a:r>
              <a:rPr lang="en-US" sz="2000" dirty="0" err="1">
                <a:effectLst/>
                <a:latin typeface="NimbusRomNo9L"/>
              </a:rPr>
              <a:t>Imes</a:t>
            </a:r>
            <a:r>
              <a:rPr lang="en-US" sz="2000" dirty="0">
                <a:effectLst/>
                <a:latin typeface="NimbusRomNo9L"/>
              </a:rPr>
              <a:t> Chiu</a:t>
            </a:r>
            <a:r>
              <a:rPr lang="en-US" sz="2000" dirty="0">
                <a:effectLst/>
                <a:latin typeface="CMSY8"/>
              </a:rPr>
              <a:t>§</a:t>
            </a:r>
            <a:r>
              <a:rPr lang="en-US" sz="2000" dirty="0">
                <a:effectLst/>
                <a:latin typeface="NimbusRomNo9L"/>
              </a:rPr>
              <a:t>, John W. van de Lindt</a:t>
            </a:r>
            <a:r>
              <a:rPr lang="en-US" sz="2000" dirty="0">
                <a:effectLst/>
                <a:latin typeface="CMSY8"/>
              </a:rPr>
              <a:t>¶</a:t>
            </a:r>
            <a:r>
              <a:rPr lang="en-US" sz="2000" dirty="0">
                <a:effectLst/>
                <a:latin typeface="NimbusRomNo9L"/>
              </a:rPr>
              <a:t>, Omar Nofal</a:t>
            </a:r>
            <a:r>
              <a:rPr lang="en-US" sz="2000" dirty="0">
                <a:effectLst/>
                <a:latin typeface="CMSY8"/>
              </a:rPr>
              <a:t>∥</a:t>
            </a:r>
            <a:r>
              <a:rPr lang="en-US" sz="2000" dirty="0">
                <a:effectLst/>
                <a:latin typeface="NimbusRomNo9L"/>
              </a:rPr>
              <a:t>, </a:t>
            </a:r>
            <a:r>
              <a:rPr lang="en-US" sz="2000" dirty="0" err="1">
                <a:effectLst/>
                <a:latin typeface="NimbusRomNo9L"/>
              </a:rPr>
              <a:t>Mathaios</a:t>
            </a:r>
            <a:r>
              <a:rPr lang="en-US" sz="2000" dirty="0">
                <a:effectLst/>
                <a:latin typeface="NimbusRomNo9L"/>
              </a:rPr>
              <a:t> </a:t>
            </a:r>
            <a:r>
              <a:rPr lang="en-US" sz="2000" dirty="0" err="1">
                <a:effectLst/>
                <a:latin typeface="NimbusRomNo9L"/>
              </a:rPr>
              <a:t>Panteli</a:t>
            </a:r>
            <a:r>
              <a:rPr lang="en-US" sz="2000" dirty="0">
                <a:effectLst/>
                <a:latin typeface="CMSY8"/>
              </a:rPr>
              <a:t>††</a:t>
            </a:r>
            <a:r>
              <a:rPr lang="en-US" sz="2000" dirty="0">
                <a:effectLst/>
                <a:latin typeface="NimbusRomNo9L"/>
              </a:rPr>
              <a:t>, Linton Wells II</a:t>
            </a:r>
            <a:r>
              <a:rPr lang="en-US" sz="2000" dirty="0">
                <a:effectLst/>
                <a:latin typeface="CMSY8"/>
              </a:rPr>
              <a:t>‡‡</a:t>
            </a:r>
            <a:r>
              <a:rPr lang="en-US" sz="2000" dirty="0">
                <a:effectLst/>
                <a:latin typeface="NimbusRomNo9L"/>
              </a:rPr>
              <a:t>, Yair Amir</a:t>
            </a:r>
            <a:r>
              <a:rPr lang="en-US" sz="2000" dirty="0">
                <a:effectLst/>
                <a:latin typeface="CMSY8"/>
              </a:rPr>
              <a:t>‡</a:t>
            </a:r>
            <a:r>
              <a:rPr lang="en-US" sz="2000" dirty="0">
                <a:effectLst/>
                <a:latin typeface="NimbusRomNo9L"/>
              </a:rPr>
              <a:t>, Amy </a:t>
            </a:r>
            <a:r>
              <a:rPr lang="en-US" sz="2000" dirty="0" err="1">
                <a:effectLst/>
                <a:latin typeface="NimbusRomNo9L"/>
              </a:rPr>
              <a:t>Babay</a:t>
            </a:r>
            <a:r>
              <a:rPr lang="en-US" sz="2000" dirty="0">
                <a:effectLst/>
                <a:latin typeface="CMSY8"/>
              </a:rPr>
              <a:t>† </a:t>
            </a:r>
          </a:p>
          <a:p>
            <a:endParaRPr lang="en-US" sz="2000" dirty="0">
              <a:effectLst/>
              <a:latin typeface="CMSY9"/>
            </a:endParaRPr>
          </a:p>
          <a:p>
            <a:r>
              <a:rPr lang="en-US" sz="2000" dirty="0">
                <a:effectLst/>
                <a:latin typeface="CMSY9"/>
              </a:rPr>
              <a:t>†</a:t>
            </a:r>
            <a:r>
              <a:rPr lang="en-US" sz="2000" dirty="0">
                <a:effectLst/>
                <a:latin typeface="NimbusRomNo9L"/>
              </a:rPr>
              <a:t>University of Pittsburgh, </a:t>
            </a:r>
            <a:r>
              <a:rPr lang="en-US" sz="2000" dirty="0">
                <a:effectLst/>
                <a:latin typeface="CMSY9"/>
              </a:rPr>
              <a:t>‡</a:t>
            </a:r>
            <a:r>
              <a:rPr lang="en-US" sz="2000" dirty="0">
                <a:effectLst/>
                <a:latin typeface="NimbusRomNo9L"/>
              </a:rPr>
              <a:t>Johns Hopkins University, </a:t>
            </a:r>
            <a:r>
              <a:rPr lang="en-US" sz="2000" dirty="0">
                <a:effectLst/>
                <a:latin typeface="CMSY9"/>
              </a:rPr>
              <a:t>§</a:t>
            </a:r>
            <a:r>
              <a:rPr lang="en-US" sz="2000" dirty="0">
                <a:effectLst/>
                <a:latin typeface="NimbusRomNo9L"/>
              </a:rPr>
              <a:t>Defense Logistics Agency, </a:t>
            </a:r>
            <a:r>
              <a:rPr lang="en-US" sz="2000" dirty="0">
                <a:effectLst/>
                <a:latin typeface="CMSY9"/>
              </a:rPr>
              <a:t>¶</a:t>
            </a:r>
            <a:r>
              <a:rPr lang="en-US" sz="2000" dirty="0">
                <a:effectLst/>
                <a:latin typeface="NimbusRomNo9L"/>
              </a:rPr>
              <a:t>Colorado State University, </a:t>
            </a:r>
            <a:r>
              <a:rPr lang="en-US" sz="2000" dirty="0">
                <a:effectLst/>
                <a:latin typeface="CMSY9"/>
              </a:rPr>
              <a:t>∥</a:t>
            </a:r>
            <a:r>
              <a:rPr lang="en-US" sz="2000" dirty="0">
                <a:effectLst/>
                <a:latin typeface="NimbusRomNo9L"/>
              </a:rPr>
              <a:t>Florida International University, </a:t>
            </a:r>
            <a:r>
              <a:rPr lang="en-US" sz="2000" dirty="0">
                <a:effectLst/>
                <a:latin typeface="CMSY9"/>
              </a:rPr>
              <a:t>††</a:t>
            </a:r>
            <a:r>
              <a:rPr lang="en-US" sz="2000" dirty="0">
                <a:effectLst/>
                <a:latin typeface="NimbusRomNo9L"/>
              </a:rPr>
              <a:t>University of Cyprus, </a:t>
            </a:r>
            <a:r>
              <a:rPr lang="en-US" sz="2000" dirty="0">
                <a:effectLst/>
                <a:latin typeface="CMSY9"/>
              </a:rPr>
              <a:t>‡‡</a:t>
            </a:r>
            <a:r>
              <a:rPr lang="en-US" sz="2000" dirty="0">
                <a:effectLst/>
                <a:latin typeface="NimbusRomNo9L"/>
              </a:rPr>
              <a:t>George Mason University 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59BECA-E0EE-5843-A53B-B2F30C77D1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/>
              <a:t>Tolerating Compound Threats in Critical Infrastructure Control Systems </a:t>
            </a:r>
            <a:br>
              <a:rPr lang="en-US" sz="4000" dirty="0"/>
            </a:b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5440198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CB3B8-82C7-004F-A08A-14FF61550B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348356" cy="4351339"/>
          </a:xfrm>
        </p:spPr>
        <p:txBody>
          <a:bodyPr/>
          <a:lstStyle/>
          <a:p>
            <a:r>
              <a:rPr lang="en-US" u="sng" dirty="0"/>
              <a:t>Cyberattack in the aftermath of a natural hazard.</a:t>
            </a:r>
            <a:endParaRPr lang="en-US" dirty="0"/>
          </a:p>
          <a:p>
            <a:r>
              <a:rPr lang="en-US" dirty="0"/>
              <a:t>Prior work has covered:</a:t>
            </a:r>
          </a:p>
          <a:p>
            <a:pPr lvl="1"/>
            <a:r>
              <a:rPr lang="en-US" dirty="0"/>
              <a:t>Ex. 1: One site flooded</a:t>
            </a:r>
          </a:p>
          <a:p>
            <a:pPr lvl="1"/>
            <a:r>
              <a:rPr lang="en-US" dirty="0"/>
              <a:t>Ex. 2: One site attacked</a:t>
            </a:r>
            <a:endParaRPr lang="en-US" sz="2400" b="1" i="0" dirty="0">
              <a:effectLst/>
              <a:latin typeface="Arial" panose="020B0604020202020204" pitchFamily="34" charset="0"/>
            </a:endParaRPr>
          </a:p>
          <a:p>
            <a:pPr lvl="1"/>
            <a:r>
              <a:rPr lang="en-US" dirty="0">
                <a:latin typeface="Arial" panose="020B0604020202020204" pitchFamily="34" charset="0"/>
              </a:rPr>
              <a:t>Ex. 3: Both</a:t>
            </a:r>
            <a:endParaRPr lang="en-US" b="0" i="0" dirty="0">
              <a:effectLst/>
              <a:latin typeface="Arial" panose="020B0604020202020204" pitchFamily="34" charset="0"/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F3C3E2-54D7-554A-BB87-84589E0A3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‘Compound Threat’ refer to?</a:t>
            </a:r>
          </a:p>
        </p:txBody>
      </p:sp>
      <p:pic>
        <p:nvPicPr>
          <p:cNvPr id="5" name="Graphic 4" descr="Database outline">
            <a:extLst>
              <a:ext uri="{FF2B5EF4-FFF2-40B4-BE49-F238E27FC236}">
                <a16:creationId xmlns:a16="http://schemas.microsoft.com/office/drawing/2014/main" id="{4EDC6DEC-2DA8-2CA8-B648-4A1CA2663C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72146" y="2693377"/>
            <a:ext cx="914400" cy="914400"/>
          </a:xfrm>
          <a:prstGeom prst="rect">
            <a:avLst/>
          </a:prstGeom>
        </p:spPr>
      </p:pic>
      <p:pic>
        <p:nvPicPr>
          <p:cNvPr id="6" name="Graphic 5" descr="Database outline">
            <a:extLst>
              <a:ext uri="{FF2B5EF4-FFF2-40B4-BE49-F238E27FC236}">
                <a16:creationId xmlns:a16="http://schemas.microsoft.com/office/drawing/2014/main" id="{297E1E89-43EE-B26C-EB02-1072C0F0F5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20400" y="2681653"/>
            <a:ext cx="914400" cy="914400"/>
          </a:xfrm>
          <a:prstGeom prst="rect">
            <a:avLst/>
          </a:prstGeom>
        </p:spPr>
      </p:pic>
      <p:pic>
        <p:nvPicPr>
          <p:cNvPr id="7" name="Graphic 6" descr="Database outline">
            <a:extLst>
              <a:ext uri="{FF2B5EF4-FFF2-40B4-BE49-F238E27FC236}">
                <a16:creationId xmlns:a16="http://schemas.microsoft.com/office/drawing/2014/main" id="{20861472-476D-E496-FEC6-4E7350BDF6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38946" y="4170729"/>
            <a:ext cx="914400" cy="9144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044F3A7-95A1-0ABF-8B79-9C8E8A7FD2BD}"/>
              </a:ext>
            </a:extLst>
          </p:cNvPr>
          <p:cNvCxnSpPr>
            <a:cxnSpLocks/>
          </p:cNvCxnSpPr>
          <p:nvPr/>
        </p:nvCxnSpPr>
        <p:spPr>
          <a:xfrm>
            <a:off x="9586546" y="3150577"/>
            <a:ext cx="1233854" cy="0"/>
          </a:xfrm>
          <a:prstGeom prst="line">
            <a:avLst/>
          </a:prstGeom>
          <a:ln w="190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E1D1B42-4390-E9B0-7721-2C6F487D692C}"/>
              </a:ext>
            </a:extLst>
          </p:cNvPr>
          <p:cNvCxnSpPr>
            <a:cxnSpLocks/>
          </p:cNvCxnSpPr>
          <p:nvPr/>
        </p:nvCxnSpPr>
        <p:spPr>
          <a:xfrm>
            <a:off x="9500088" y="3581399"/>
            <a:ext cx="423496" cy="512887"/>
          </a:xfrm>
          <a:prstGeom prst="line">
            <a:avLst/>
          </a:prstGeom>
          <a:ln w="190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F5B286F-826F-2630-8961-457449257343}"/>
              </a:ext>
            </a:extLst>
          </p:cNvPr>
          <p:cNvCxnSpPr>
            <a:cxnSpLocks/>
          </p:cNvCxnSpPr>
          <p:nvPr/>
        </p:nvCxnSpPr>
        <p:spPr>
          <a:xfrm flipH="1">
            <a:off x="10483362" y="3579261"/>
            <a:ext cx="412506" cy="512887"/>
          </a:xfrm>
          <a:prstGeom prst="line">
            <a:avLst/>
          </a:prstGeom>
          <a:ln w="190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26" name="Graphic 25" descr="Devil face outline with solid fill">
            <a:extLst>
              <a:ext uri="{FF2B5EF4-FFF2-40B4-BE49-F238E27FC236}">
                <a16:creationId xmlns:a16="http://schemas.microsoft.com/office/drawing/2014/main" id="{DDCE46CF-B430-FE76-6663-2C3776CEC2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214946" y="2387449"/>
            <a:ext cx="591468" cy="591468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2B5E8B23-B7E2-9C5D-4BAF-137D4F7DD7F7}"/>
              </a:ext>
            </a:extLst>
          </p:cNvPr>
          <p:cNvSpPr txBox="1"/>
          <p:nvPr/>
        </p:nvSpPr>
        <p:spPr>
          <a:xfrm>
            <a:off x="11277600" y="2192216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0" dirty="0">
                <a:solidFill>
                  <a:srgbClr val="92D050"/>
                </a:solidFill>
                <a:effectLst/>
                <a:latin typeface="Arial" panose="020B0604020202020204" pitchFamily="34" charset="0"/>
              </a:rPr>
              <a:t>✓</a:t>
            </a:r>
            <a:endParaRPr lang="en-US" sz="4000" b="1" dirty="0">
              <a:solidFill>
                <a:srgbClr val="92D050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77A4E20-D5C5-DD3E-E7D6-3FB80C8DA3E1}"/>
              </a:ext>
            </a:extLst>
          </p:cNvPr>
          <p:cNvSpPr txBox="1"/>
          <p:nvPr/>
        </p:nvSpPr>
        <p:spPr>
          <a:xfrm>
            <a:off x="10483362" y="4586193"/>
            <a:ext cx="577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0" dirty="0">
                <a:solidFill>
                  <a:srgbClr val="92D050"/>
                </a:solidFill>
                <a:effectLst/>
                <a:latin typeface="Arial" panose="020B0604020202020204" pitchFamily="34" charset="0"/>
              </a:rPr>
              <a:t>✓</a:t>
            </a:r>
            <a:endParaRPr lang="en-US" sz="4000" b="1" dirty="0">
              <a:solidFill>
                <a:srgbClr val="92D050"/>
              </a:solidFill>
            </a:endParaRPr>
          </a:p>
        </p:txBody>
      </p:sp>
      <p:pic>
        <p:nvPicPr>
          <p:cNvPr id="40" name="Graphic 39" descr="Wave outline">
            <a:extLst>
              <a:ext uri="{FF2B5EF4-FFF2-40B4-BE49-F238E27FC236}">
                <a16:creationId xmlns:a16="http://schemas.microsoft.com/office/drawing/2014/main" id="{EB8294D6-B34E-E567-ADA1-7A19200CF4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930972" y="4241676"/>
            <a:ext cx="914400" cy="914400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D662FD6F-0E5D-7DA6-FFC9-691CE35140CA}"/>
              </a:ext>
            </a:extLst>
          </p:cNvPr>
          <p:cNvSpPr txBox="1"/>
          <p:nvPr/>
        </p:nvSpPr>
        <p:spPr>
          <a:xfrm>
            <a:off x="9236045" y="2175482"/>
            <a:ext cx="577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0" dirty="0">
                <a:solidFill>
                  <a:srgbClr val="92D050"/>
                </a:solidFill>
                <a:effectLst/>
                <a:latin typeface="Arial" panose="020B0604020202020204" pitchFamily="34" charset="0"/>
              </a:rPr>
              <a:t>✓</a:t>
            </a:r>
            <a:endParaRPr lang="en-US" sz="4000" b="1" dirty="0">
              <a:solidFill>
                <a:srgbClr val="92D050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EFEAC83-B346-D620-1839-79694AB7BD18}"/>
              </a:ext>
            </a:extLst>
          </p:cNvPr>
          <p:cNvSpPr txBox="1"/>
          <p:nvPr/>
        </p:nvSpPr>
        <p:spPr>
          <a:xfrm>
            <a:off x="4733536" y="4001418"/>
            <a:ext cx="8079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349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: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349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✓</a:t>
            </a:r>
            <a:endParaRPr lang="en-US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6556D3B-D615-22A1-DD51-D02ADA9CF121}"/>
              </a:ext>
            </a:extLst>
          </p:cNvPr>
          <p:cNvSpPr txBox="1"/>
          <p:nvPr/>
        </p:nvSpPr>
        <p:spPr>
          <a:xfrm>
            <a:off x="3141953" y="5113277"/>
            <a:ext cx="8079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349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493"/>
                </a:solidFill>
                <a:effectLst/>
                <a:uLnTx/>
                <a:uFillTx/>
                <a:latin typeface="Arial" panose="020B0604020202020204" pitchFamily="34" charset="0"/>
              </a:rPr>
              <a:t>✗</a:t>
            </a:r>
            <a:endParaRPr lang="en-US" sz="2400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B020020-8CAA-F0B5-8813-C863420A630E}"/>
              </a:ext>
            </a:extLst>
          </p:cNvPr>
          <p:cNvSpPr txBox="1"/>
          <p:nvPr/>
        </p:nvSpPr>
        <p:spPr>
          <a:xfrm>
            <a:off x="4856280" y="4627929"/>
            <a:ext cx="8079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349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: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349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✓</a:t>
            </a:r>
            <a:endParaRPr lang="en-US" dirty="0"/>
          </a:p>
        </p:txBody>
      </p:sp>
      <p:pic>
        <p:nvPicPr>
          <p:cNvPr id="51" name="Graphic 50" descr="Badge Cross outline">
            <a:extLst>
              <a:ext uri="{FF2B5EF4-FFF2-40B4-BE49-F238E27FC236}">
                <a16:creationId xmlns:a16="http://schemas.microsoft.com/office/drawing/2014/main" id="{EE2BD699-0C9B-6CD9-7275-54470F645CB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524726" y="2900102"/>
            <a:ext cx="1323243" cy="1323243"/>
          </a:xfrm>
          <a:prstGeom prst="rect">
            <a:avLst/>
          </a:prstGeom>
        </p:spPr>
      </p:pic>
      <p:pic>
        <p:nvPicPr>
          <p:cNvPr id="53" name="Graphic 52" descr="Badge Tick outline">
            <a:extLst>
              <a:ext uri="{FF2B5EF4-FFF2-40B4-BE49-F238E27FC236}">
                <a16:creationId xmlns:a16="http://schemas.microsoft.com/office/drawing/2014/main" id="{17038E28-CD49-32B1-9495-AD02BE0C67A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390557" y="2750358"/>
            <a:ext cx="1543323" cy="1543323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DCD0293-0EE2-B901-5C2D-DAE7AD998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F101A-5762-A94D-B26B-936FC3619C3C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362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7" grpId="2"/>
      <p:bldP spid="37" grpId="4"/>
      <p:bldP spid="37" grpId="5"/>
      <p:bldP spid="37" grpId="7"/>
      <p:bldP spid="38" grpId="0"/>
      <p:bldP spid="38" grpId="3"/>
      <p:bldP spid="44" grpId="0"/>
      <p:bldP spid="44" grpId="2"/>
      <p:bldP spid="45" grpId="0"/>
      <p:bldP spid="4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A4284-B9C3-0A7F-DB82-D58113FBB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1E1DCF-96F9-BB93-6E21-D0F15D34BF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Analysis tool:</a:t>
            </a:r>
          </a:p>
        </p:txBody>
      </p:sp>
      <p:pic>
        <p:nvPicPr>
          <p:cNvPr id="5" name="Picture 4" descr="A diagram of a workflow&#10;&#10;Description automatically generated">
            <a:extLst>
              <a:ext uri="{FF2B5EF4-FFF2-40B4-BE49-F238E27FC236}">
                <a16:creationId xmlns:a16="http://schemas.microsoft.com/office/drawing/2014/main" id="{2FB0A53B-D0A3-B1F0-08B4-00F18AC143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1116" y="1550194"/>
            <a:ext cx="6680200" cy="49022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A1E64-946E-7BE8-F14F-7E5B67DF9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1B76C-2556-C044-A8BA-E24CDD5A6513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694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1F9B808-4015-8B67-5A0B-819091677D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76E97C-ECC0-E697-60B3-48DD92D8F7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Cyberattacks on hospitals are also growing, including attacks during the COVID-19 pandemic </a:t>
            </a:r>
            <a:r>
              <a:rPr lang="en-US" sz="2200" dirty="0">
                <a:latin typeface="Helvetica" pitchFamily="2" charset="0"/>
              </a:rPr>
              <a:t>[Ghayoomi+21]</a:t>
            </a:r>
            <a:r>
              <a:rPr lang="en-US" sz="2200" dirty="0"/>
              <a:t> [SW21]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2AACE9-0AB7-B94F-AD39-F6912C025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emerging trend of such sophisticated attacks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DB7975-A8C1-E277-7242-66C3001EA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F101A-5762-A94D-B26B-936FC3619C3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2F5C84-E545-E7B7-B2A0-8220AAEB63EF}"/>
              </a:ext>
            </a:extLst>
          </p:cNvPr>
          <p:cNvSpPr txBox="1"/>
          <p:nvPr/>
        </p:nvSpPr>
        <p:spPr>
          <a:xfrm>
            <a:off x="2147750" y="6066603"/>
            <a:ext cx="89864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Helvetica" pitchFamily="2" charset="0"/>
              </a:rPr>
              <a:t>[Ghayoomi+21] H. </a:t>
            </a:r>
            <a:r>
              <a:rPr lang="en-US" sz="1000" dirty="0" err="1">
                <a:solidFill>
                  <a:schemeClr val="bg1"/>
                </a:solidFill>
                <a:latin typeface="Helvetica" pitchFamily="2" charset="0"/>
              </a:rPr>
              <a:t>Ghayoomi</a:t>
            </a:r>
            <a:r>
              <a:rPr lang="en-US" sz="1000" dirty="0">
                <a:solidFill>
                  <a:schemeClr val="bg1"/>
                </a:solidFill>
                <a:latin typeface="Helvetica" pitchFamily="2" charset="0"/>
              </a:rPr>
              <a:t>, K. Laskey, E. Miller-Hooks, C. Hooks, and M. </a:t>
            </a:r>
            <a:r>
              <a:rPr lang="en-US" sz="1000" dirty="0" err="1">
                <a:solidFill>
                  <a:schemeClr val="bg1"/>
                </a:solidFill>
                <a:latin typeface="Helvetica" pitchFamily="2" charset="0"/>
              </a:rPr>
              <a:t>Tariverdi</a:t>
            </a:r>
            <a:r>
              <a:rPr lang="en-US" sz="1000" dirty="0">
                <a:solidFill>
                  <a:schemeClr val="bg1"/>
                </a:solidFill>
                <a:latin typeface="Helvetica" pitchFamily="2" charset="0"/>
              </a:rPr>
              <a:t>, “Assessing resilience of hospitals to cyberattack,” DIGITAL 	HEALTH, 	vol. 7, 2021. [Online]. Available: https://</a:t>
            </a:r>
            <a:r>
              <a:rPr lang="en-US" sz="1000" dirty="0" err="1">
                <a:solidFill>
                  <a:schemeClr val="bg1"/>
                </a:solidFill>
                <a:latin typeface="Helvetica" pitchFamily="2" charset="0"/>
              </a:rPr>
              <a:t>doi.org</a:t>
            </a:r>
            <a:r>
              <a:rPr lang="en-US" sz="1000" dirty="0">
                <a:solidFill>
                  <a:schemeClr val="bg1"/>
                </a:solidFill>
                <a:latin typeface="Helvetica" pitchFamily="2" charset="0"/>
              </a:rPr>
              <a:t>/10.1177/20552076211059366</a:t>
            </a:r>
            <a:endParaRPr lang="en-US" sz="1000" dirty="0">
              <a:solidFill>
                <a:schemeClr val="bg1"/>
              </a:solidFill>
            </a:endParaRPr>
          </a:p>
          <a:p>
            <a:r>
              <a:rPr lang="en-US" sz="1000" dirty="0">
                <a:solidFill>
                  <a:schemeClr val="bg1"/>
                </a:solidFill>
              </a:rPr>
              <a:t>[SW21] </a:t>
            </a:r>
            <a:r>
              <a:rPr lang="en-US" sz="1000" dirty="0">
                <a:solidFill>
                  <a:schemeClr val="bg1"/>
                </a:solidFill>
                <a:effectLst/>
                <a:latin typeface="Helvetica" pitchFamily="2" charset="0"/>
              </a:rPr>
              <a:t>“The growing threat of ransomware attacks on hospitals,” https://</a:t>
            </a:r>
            <a:r>
              <a:rPr lang="en-US" sz="1000" dirty="0" err="1">
                <a:solidFill>
                  <a:schemeClr val="bg1"/>
                </a:solidFill>
                <a:effectLst/>
                <a:latin typeface="Helvetica" pitchFamily="2" charset="0"/>
              </a:rPr>
              <a:t>www.aamc.org</a:t>
            </a:r>
            <a:r>
              <a:rPr lang="en-US" sz="1000" dirty="0">
                <a:solidFill>
                  <a:schemeClr val="bg1"/>
                </a:solidFill>
                <a:effectLst/>
                <a:latin typeface="Helvetica" pitchFamily="2" charset="0"/>
              </a:rPr>
              <a:t>/news-insights/growing-threat-ransomware-attacks-hospitals, July 	2021, retrieved August 16, 2024.</a:t>
            </a:r>
          </a:p>
          <a:p>
            <a:endParaRPr lang="en-US" sz="1000" dirty="0">
              <a:solidFill>
                <a:schemeClr val="bg1"/>
              </a:solidFill>
              <a:latin typeface="Helvetica" pitchFamily="2" charset="0"/>
            </a:endParaRPr>
          </a:p>
          <a:p>
            <a:endParaRPr lang="en-US" sz="1000" dirty="0">
              <a:solidFill>
                <a:schemeClr val="bg1"/>
              </a:solidFill>
              <a:effectLst/>
              <a:latin typeface="Helvetica" pitchFamily="2" charset="0"/>
            </a:endParaRPr>
          </a:p>
          <a:p>
            <a:endParaRPr lang="en-US" sz="1000" dirty="0">
              <a:solidFill>
                <a:schemeClr val="bg1"/>
              </a:solidFill>
            </a:endParaRPr>
          </a:p>
          <a:p>
            <a:endParaRPr lang="en-US" sz="1000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4CE468D-0DB6-14A0-4011-EBC1DBD18416}"/>
              </a:ext>
            </a:extLst>
          </p:cNvPr>
          <p:cNvCxnSpPr>
            <a:cxnSpLocks/>
          </p:cNvCxnSpPr>
          <p:nvPr/>
        </p:nvCxnSpPr>
        <p:spPr>
          <a:xfrm>
            <a:off x="2039815" y="5908431"/>
            <a:ext cx="0" cy="949569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6143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D3DC9B9-3FE6-C5CE-5020-9F395B30E0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C641B7-12FF-7E35-456F-CC678D44F3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Natural hazards are a problem</a:t>
            </a:r>
          </a:p>
          <a:p>
            <a:r>
              <a:rPr lang="en-US" dirty="0"/>
              <a:t>Existing works only tackle cyberattacks, and not compound threats</a:t>
            </a:r>
          </a:p>
          <a:p>
            <a:r>
              <a:rPr lang="en-US" dirty="0"/>
              <a:t>Power grids are extremely important for other critical infrastructure systems</a:t>
            </a:r>
          </a:p>
          <a:p>
            <a:r>
              <a:rPr lang="en-US" dirty="0"/>
              <a:t>An emerging trend of sophisticated cyberattacks on damaged infrastructure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FBDDD7-600D-95EC-D50E-B6A0330BD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427BEC-2DC2-47CB-AE38-4CD72634F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F101A-5762-A94D-B26B-936FC3619C3C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071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BCC3CF1-6495-E088-0EF4-8DCD2528D9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F688DC-C35D-017F-79AD-9BECD84BEB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Analyze system design implications of compound threats for power grid SCADA systems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1195B4-E6BC-5431-AB21-7748FE5A6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4DFE5F-9EA0-50B6-1547-C0517E1DE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F101A-5762-A94D-B26B-936FC3619C3C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867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5B1D976-F9AC-EFB5-2BCB-5ED4D5C3CF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0EE63-AF9D-2307-8979-B3C8543EA7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Our work shows that compound threats remain a challenging problem with no complete solution</a:t>
            </a:r>
          </a:p>
          <a:p>
            <a:r>
              <a:rPr lang="en-US" dirty="0"/>
              <a:t>BUT</a:t>
            </a:r>
          </a:p>
          <a:p>
            <a:pPr lvl="1"/>
            <a:r>
              <a:rPr lang="en-US" dirty="0"/>
              <a:t>Explicitly considering natural hazards in system design can improve resilience (next few slides)</a:t>
            </a:r>
          </a:p>
          <a:p>
            <a:pPr lvl="1"/>
            <a:r>
              <a:rPr lang="en-US" dirty="0"/>
              <a:t>Reconfiguration can help (will get to this later)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FE8CC3-06A6-5EC3-E648-8D49CE015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Outcome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83501E-8F12-EFC2-CC03-B36901336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F101A-5762-A94D-B26B-936FC3619C3C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840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B714034-DE2E-9C0C-1C1B-5E9EA39830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8E241D-CE68-9461-517D-00E6E7FC58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Compound threat model</a:t>
            </a:r>
          </a:p>
          <a:p>
            <a:r>
              <a:rPr lang="en-US" dirty="0"/>
              <a:t>Compound-Threat Analyzer</a:t>
            </a:r>
          </a:p>
          <a:p>
            <a:r>
              <a:rPr lang="en-US" dirty="0"/>
              <a:t>Case studies for sites in Hawaii and Florida</a:t>
            </a:r>
          </a:p>
          <a:p>
            <a:r>
              <a:rPr lang="en-US" dirty="0"/>
              <a:t>No existing SCADA architectures (including state of the art architectures) adequately addresses the compound threat problem (next)</a:t>
            </a:r>
          </a:p>
          <a:p>
            <a:r>
              <a:rPr lang="en-US" dirty="0"/>
              <a:t>Reconfiguration can help (will get to this later)</a:t>
            </a:r>
          </a:p>
          <a:p>
            <a:pPr lvl="1"/>
            <a:r>
              <a:rPr lang="en-US" dirty="0"/>
              <a:t>Reconfiguration capability in Spire </a:t>
            </a:r>
            <a:r>
              <a:rPr lang="en-US" sz="1800" dirty="0"/>
              <a:t>[Babay+18]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138093-DB53-416F-B052-B0FEF8D5D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Contributions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DB3501-F5E9-D186-3651-AAE607038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F101A-5762-A94D-B26B-936FC3619C3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239296-353D-1035-58B7-672CA2567C27}"/>
              </a:ext>
            </a:extLst>
          </p:cNvPr>
          <p:cNvSpPr txBox="1"/>
          <p:nvPr/>
        </p:nvSpPr>
        <p:spPr>
          <a:xfrm>
            <a:off x="2147750" y="6066603"/>
            <a:ext cx="89864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Helvetica" pitchFamily="2" charset="0"/>
              </a:rPr>
              <a:t>[Babay+18] A. </a:t>
            </a:r>
            <a:r>
              <a:rPr lang="en-US" sz="1000" dirty="0" err="1">
                <a:solidFill>
                  <a:schemeClr val="bg1"/>
                </a:solidFill>
                <a:latin typeface="Helvetica" pitchFamily="2" charset="0"/>
              </a:rPr>
              <a:t>Babay</a:t>
            </a:r>
            <a:r>
              <a:rPr lang="en-US" sz="1000" dirty="0">
                <a:solidFill>
                  <a:schemeClr val="bg1"/>
                </a:solidFill>
                <a:latin typeface="Helvetica" pitchFamily="2" charset="0"/>
              </a:rPr>
              <a:t>, T. </a:t>
            </a:r>
            <a:r>
              <a:rPr lang="en-US" sz="1000" dirty="0" err="1">
                <a:solidFill>
                  <a:schemeClr val="bg1"/>
                </a:solidFill>
                <a:latin typeface="Helvetica" pitchFamily="2" charset="0"/>
              </a:rPr>
              <a:t>Tantillo</a:t>
            </a:r>
            <a:r>
              <a:rPr lang="en-US" sz="1000" dirty="0">
                <a:solidFill>
                  <a:schemeClr val="bg1"/>
                </a:solidFill>
                <a:latin typeface="Helvetica" pitchFamily="2" charset="0"/>
              </a:rPr>
              <a:t>, T. Aron, M. </a:t>
            </a:r>
            <a:r>
              <a:rPr lang="en-US" sz="1000" dirty="0" err="1">
                <a:solidFill>
                  <a:schemeClr val="bg1"/>
                </a:solidFill>
                <a:latin typeface="Helvetica" pitchFamily="2" charset="0"/>
              </a:rPr>
              <a:t>Platania</a:t>
            </a:r>
            <a:r>
              <a:rPr lang="en-US" sz="1000" dirty="0">
                <a:solidFill>
                  <a:schemeClr val="bg1"/>
                </a:solidFill>
                <a:latin typeface="Helvetica" pitchFamily="2" charset="0"/>
              </a:rPr>
              <a:t>, and Y. Amir, “Network-attack-resilient intrusion-tolerant SCADA for the power grid,” in</a:t>
            </a:r>
          </a:p>
          <a:p>
            <a:r>
              <a:rPr lang="en-US" sz="1000" dirty="0">
                <a:solidFill>
                  <a:schemeClr val="bg1"/>
                </a:solidFill>
                <a:latin typeface="Helvetica" pitchFamily="2" charset="0"/>
              </a:rPr>
              <a:t>	IEEE/IFIP International Conference on Dependable Systems and Networks (DSN), June 2018, pp. 255–266.</a:t>
            </a:r>
          </a:p>
          <a:p>
            <a:endParaRPr lang="en-US" sz="1000" dirty="0">
              <a:solidFill>
                <a:schemeClr val="bg1"/>
              </a:solidFill>
              <a:latin typeface="Helvetica" pitchFamily="2" charset="0"/>
            </a:endParaRPr>
          </a:p>
          <a:p>
            <a:endParaRPr lang="en-US" sz="1000" dirty="0">
              <a:solidFill>
                <a:schemeClr val="bg1"/>
              </a:solidFill>
              <a:effectLst/>
              <a:latin typeface="Helvetica" pitchFamily="2" charset="0"/>
            </a:endParaRPr>
          </a:p>
          <a:p>
            <a:endParaRPr lang="en-US" sz="1000" dirty="0">
              <a:solidFill>
                <a:schemeClr val="bg1"/>
              </a:solidFill>
            </a:endParaRPr>
          </a:p>
          <a:p>
            <a:endParaRPr lang="en-US" sz="1000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0510FA9-6153-AE1E-511C-DF3005E7F37B}"/>
              </a:ext>
            </a:extLst>
          </p:cNvPr>
          <p:cNvCxnSpPr>
            <a:cxnSpLocks/>
          </p:cNvCxnSpPr>
          <p:nvPr/>
        </p:nvCxnSpPr>
        <p:spPr>
          <a:xfrm>
            <a:off x="2039815" y="5908431"/>
            <a:ext cx="0" cy="949569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5809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Custom 18">
      <a:dk1>
        <a:srgbClr val="003493"/>
      </a:dk1>
      <a:lt1>
        <a:srgbClr val="FFFFFF"/>
      </a:lt1>
      <a:dk2>
        <a:srgbClr val="00205B"/>
      </a:dk2>
      <a:lt2>
        <a:srgbClr val="FFB71B"/>
      </a:lt2>
      <a:accent1>
        <a:srgbClr val="B48400"/>
      </a:accent1>
      <a:accent2>
        <a:srgbClr val="49C1E0"/>
      </a:accent2>
      <a:accent3>
        <a:srgbClr val="96989A"/>
      </a:accent3>
      <a:accent4>
        <a:srgbClr val="000000"/>
      </a:accent4>
      <a:accent5>
        <a:srgbClr val="DB5729"/>
      </a:accent5>
      <a:accent6>
        <a:srgbClr val="008163"/>
      </a:accent6>
      <a:hlink>
        <a:srgbClr val="05E6FF"/>
      </a:hlink>
      <a:folHlink>
        <a:srgbClr val="00C8C8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Custom 40">
      <a:dk1>
        <a:srgbClr val="003493"/>
      </a:dk1>
      <a:lt1>
        <a:srgbClr val="FFFFFF"/>
      </a:lt1>
      <a:dk2>
        <a:srgbClr val="00205B"/>
      </a:dk2>
      <a:lt2>
        <a:srgbClr val="FFB71B"/>
      </a:lt2>
      <a:accent1>
        <a:srgbClr val="B48400"/>
      </a:accent1>
      <a:accent2>
        <a:srgbClr val="49C1E0"/>
      </a:accent2>
      <a:accent3>
        <a:srgbClr val="96989A"/>
      </a:accent3>
      <a:accent4>
        <a:srgbClr val="000000"/>
      </a:accent4>
      <a:accent5>
        <a:srgbClr val="DB5729"/>
      </a:accent5>
      <a:accent6>
        <a:srgbClr val="008163"/>
      </a:accent6>
      <a:hlink>
        <a:srgbClr val="0564D2"/>
      </a:hlink>
      <a:folHlink>
        <a:srgbClr val="0064B3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2484</TotalTime>
  <Words>3630</Words>
  <Application>Microsoft Macintosh PowerPoint</Application>
  <PresentationFormat>Widescreen</PresentationFormat>
  <Paragraphs>425</Paragraphs>
  <Slides>45</Slides>
  <Notes>43</Notes>
  <HiddenSlides>7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45</vt:i4>
      </vt:variant>
    </vt:vector>
  </HeadingPairs>
  <TitlesOfParts>
    <vt:vector size="58" baseType="lpstr">
      <vt:lpstr>Aptos</vt:lpstr>
      <vt:lpstr>Aptos Display</vt:lpstr>
      <vt:lpstr>Arial</vt:lpstr>
      <vt:lpstr>Arial Black</vt:lpstr>
      <vt:lpstr>Calibri</vt:lpstr>
      <vt:lpstr>CMSY8</vt:lpstr>
      <vt:lpstr>CMSY9</vt:lpstr>
      <vt:lpstr>Google Sans</vt:lpstr>
      <vt:lpstr>Helvetica</vt:lpstr>
      <vt:lpstr>NimbusRomNo9L</vt:lpstr>
      <vt:lpstr>Office Theme</vt:lpstr>
      <vt:lpstr>1_Office Theme</vt:lpstr>
      <vt:lpstr>2_Office Theme</vt:lpstr>
      <vt:lpstr>Tolerating Compound Threats in Critical Infrastructure Control Systems  </vt:lpstr>
      <vt:lpstr>What does ‘Compound Threat’ refer to?</vt:lpstr>
      <vt:lpstr>An emerging trend of such sophisticated attacks</vt:lpstr>
      <vt:lpstr>An emerging trend of such sophisticated attacks</vt:lpstr>
      <vt:lpstr>An emerging trend of such sophisticated attacks</vt:lpstr>
      <vt:lpstr>Motivation </vt:lpstr>
      <vt:lpstr>Goal</vt:lpstr>
      <vt:lpstr>Outcome</vt:lpstr>
      <vt:lpstr>Contributions</vt:lpstr>
      <vt:lpstr>System and Threat Model</vt:lpstr>
      <vt:lpstr>Supervisory Control and Data Acquisition (SCADA)</vt:lpstr>
      <vt:lpstr>SCADA Architectures</vt:lpstr>
      <vt:lpstr>SCADA Architectures</vt:lpstr>
      <vt:lpstr>SCADA Architectures</vt:lpstr>
      <vt:lpstr>Sites and Configurations</vt:lpstr>
      <vt:lpstr>Sites and Configurations</vt:lpstr>
      <vt:lpstr>System operational states outcomes</vt:lpstr>
      <vt:lpstr>Threat Scenarios &amp; Attack Models </vt:lpstr>
      <vt:lpstr>Results</vt:lpstr>
      <vt:lpstr>Worst-case (Hawaii)</vt:lpstr>
      <vt:lpstr>Worst-case (Hawaii)</vt:lpstr>
      <vt:lpstr>Worst-case (Hawaii)</vt:lpstr>
      <vt:lpstr>Worst-case (Hawaii)</vt:lpstr>
      <vt:lpstr>Worst-case (Florida)</vt:lpstr>
      <vt:lpstr>Worst-case (Florida)</vt:lpstr>
      <vt:lpstr>Takeaways from Worst-case results</vt:lpstr>
      <vt:lpstr>Random (Hawaii)</vt:lpstr>
      <vt:lpstr>Random (Florida)</vt:lpstr>
      <vt:lpstr>Random (Florida)</vt:lpstr>
      <vt:lpstr>Random (Florida)</vt:lpstr>
      <vt:lpstr>Random (Florida)</vt:lpstr>
      <vt:lpstr>Takeaways from Random results</vt:lpstr>
      <vt:lpstr>Alternative Sites</vt:lpstr>
      <vt:lpstr>Takeaways from Alt. Sites results</vt:lpstr>
      <vt:lpstr>Reconfiguration</vt:lpstr>
      <vt:lpstr>Reconfiguration</vt:lpstr>
      <vt:lpstr>Takeaways from Reconfig. results</vt:lpstr>
      <vt:lpstr>Conclusion</vt:lpstr>
      <vt:lpstr>Questions? h.nadeem@pitt.edu</vt:lpstr>
      <vt:lpstr>Alternative Sites</vt:lpstr>
      <vt:lpstr>Out-of-Band vs. In-band reconfiguration</vt:lpstr>
      <vt:lpstr>PowerPoint Presentation</vt:lpstr>
      <vt:lpstr>Tolerating Compound Threats in Critical Infrastructure Control Systems  </vt:lpstr>
      <vt:lpstr>What does ‘Compound Threat’ refer to?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Nadeem, Huzaifah</dc:creator>
  <cp:lastModifiedBy>Nadeem, Huzaifah</cp:lastModifiedBy>
  <cp:revision>248</cp:revision>
  <dcterms:created xsi:type="dcterms:W3CDTF">2024-08-29T13:24:18Z</dcterms:created>
  <dcterms:modified xsi:type="dcterms:W3CDTF">2024-10-01T21:44:32Z</dcterms:modified>
</cp:coreProperties>
</file>